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29"/>
  </p:notesMasterIdLst>
  <p:handoutMasterIdLst>
    <p:handoutMasterId r:id="rId30"/>
  </p:handoutMasterIdLst>
  <p:sldIdLst>
    <p:sldId id="414" r:id="rId2"/>
    <p:sldId id="419" r:id="rId3"/>
    <p:sldId id="424" r:id="rId4"/>
    <p:sldId id="426" r:id="rId5"/>
    <p:sldId id="427" r:id="rId6"/>
    <p:sldId id="437" r:id="rId7"/>
    <p:sldId id="430" r:id="rId8"/>
    <p:sldId id="438" r:id="rId9"/>
    <p:sldId id="432" r:id="rId10"/>
    <p:sldId id="439" r:id="rId11"/>
    <p:sldId id="435" r:id="rId12"/>
    <p:sldId id="441" r:id="rId13"/>
    <p:sldId id="442" r:id="rId14"/>
    <p:sldId id="443" r:id="rId15"/>
    <p:sldId id="440" r:id="rId16"/>
    <p:sldId id="445" r:id="rId17"/>
    <p:sldId id="446" r:id="rId18"/>
    <p:sldId id="447" r:id="rId19"/>
    <p:sldId id="448" r:id="rId20"/>
    <p:sldId id="449" r:id="rId21"/>
    <p:sldId id="444" r:id="rId22"/>
    <p:sldId id="434" r:id="rId23"/>
    <p:sldId id="450" r:id="rId24"/>
    <p:sldId id="451" r:id="rId25"/>
    <p:sldId id="452" r:id="rId26"/>
    <p:sldId id="379" r:id="rId27"/>
    <p:sldId id="453" r:id="rId28"/>
  </p:sldIdLst>
  <p:sldSz cx="9906000" cy="6858000" type="A4"/>
  <p:notesSz cx="6797675" cy="9929813"/>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DB7"/>
    <a:srgbClr val="0066FF"/>
    <a:srgbClr val="DFA6A5"/>
    <a:srgbClr val="CCECFF"/>
    <a:srgbClr val="23669D"/>
    <a:srgbClr val="FA9706"/>
    <a:srgbClr val="F55F0B"/>
    <a:srgbClr val="F7B309"/>
    <a:srgbClr val="18481D"/>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9754" autoAdjust="0"/>
  </p:normalViewPr>
  <p:slideViewPr>
    <p:cSldViewPr snapToGrid="0">
      <p:cViewPr varScale="1">
        <p:scale>
          <a:sx n="116" d="100"/>
          <a:sy n="116" d="100"/>
        </p:scale>
        <p:origin x="1230" y="96"/>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5"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50448" y="2"/>
            <a:ext cx="2945659" cy="49649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defRPr sz="1200"/>
            </a:lvl1pPr>
          </a:lstStyle>
          <a:p>
            <a:fld id="{B76A8ECD-D3F8-4CB7-ADA6-DB927FE53768}" type="datetimeFigureOut">
              <a:rPr lang="ru-RU"/>
              <a:pPr/>
              <a:t>02.11.2022</a:t>
            </a:fld>
            <a:endParaRPr lang="ru-RU"/>
          </a:p>
        </p:txBody>
      </p:sp>
      <p:sp>
        <p:nvSpPr>
          <p:cNvPr id="26628" name="Rectangle 4"/>
          <p:cNvSpPr>
            <a:spLocks noGrp="1" noChangeArrowheads="1"/>
          </p:cNvSpPr>
          <p:nvPr>
            <p:ph type="ftr" sz="quarter" idx="2"/>
          </p:nvPr>
        </p:nvSpPr>
        <p:spPr bwMode="auto">
          <a:xfrm>
            <a:off x="5"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50448" y="9431603"/>
            <a:ext cx="2945659" cy="496490"/>
          </a:xfrm>
          <a:prstGeom prst="rect">
            <a:avLst/>
          </a:prstGeom>
          <a:noFill/>
          <a:ln w="9525">
            <a:noFill/>
            <a:miter lim="800000"/>
            <a:headEnd/>
            <a:tailEnd/>
          </a:ln>
          <a:effectLst/>
        </p:spPr>
        <p:txBody>
          <a:bodyPr vert="horz" wrap="square" lIns="91412" tIns="45706" rIns="91412" bIns="45706"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659" cy="498215"/>
          </a:xfrm>
          <a:prstGeom prst="rect">
            <a:avLst/>
          </a:prstGeom>
        </p:spPr>
        <p:txBody>
          <a:bodyPr vert="horz" lIns="91412" tIns="45706" rIns="91412" bIns="45706" rtlCol="0"/>
          <a:lstStyle>
            <a:lvl1pPr algn="l" defTabSz="913913"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8" y="1"/>
            <a:ext cx="2945659" cy="498215"/>
          </a:xfrm>
          <a:prstGeom prst="rect">
            <a:avLst/>
          </a:prstGeom>
        </p:spPr>
        <p:txBody>
          <a:bodyPr vert="horz" lIns="91412" tIns="45706" rIns="91412" bIns="45706" rtlCol="0"/>
          <a:lstStyle>
            <a:lvl1pPr algn="r" defTabSz="913913" fontAlgn="auto">
              <a:spcBef>
                <a:spcPts val="0"/>
              </a:spcBef>
              <a:spcAft>
                <a:spcPts val="0"/>
              </a:spcAft>
              <a:defRPr sz="1200" smtClean="0">
                <a:latin typeface="+mn-lt"/>
                <a:cs typeface="+mn-cs"/>
              </a:defRPr>
            </a:lvl1pPr>
          </a:lstStyle>
          <a:p>
            <a:pPr>
              <a:defRPr/>
            </a:pPr>
            <a:fld id="{E600AE7D-F9E9-4F84-A156-86B40493E244}" type="datetimeFigureOut">
              <a:rPr lang="ru-RU"/>
              <a:pPr>
                <a:defRPr/>
              </a:pPr>
              <a:t>02.11.2022</a:t>
            </a:fld>
            <a:endParaRPr lang="ru-RU"/>
          </a:p>
        </p:txBody>
      </p:sp>
      <p:sp>
        <p:nvSpPr>
          <p:cNvPr id="4" name="Образ слайда 3"/>
          <p:cNvSpPr>
            <a:spLocks noGrp="1" noRot="1" noChangeAspect="1"/>
          </p:cNvSpPr>
          <p:nvPr>
            <p:ph type="sldImg" idx="2"/>
          </p:nvPr>
        </p:nvSpPr>
        <p:spPr>
          <a:xfrm>
            <a:off x="981075" y="1243013"/>
            <a:ext cx="4835525" cy="3348037"/>
          </a:xfrm>
          <a:prstGeom prst="rect">
            <a:avLst/>
          </a:prstGeom>
          <a:noFill/>
          <a:ln w="12700">
            <a:solidFill>
              <a:prstClr val="black"/>
            </a:solidFill>
          </a:ln>
        </p:spPr>
        <p:txBody>
          <a:bodyPr vert="horz" lIns="91412" tIns="45706" rIns="91412" bIns="45706" rtlCol="0" anchor="ctr"/>
          <a:lstStyle/>
          <a:p>
            <a:pPr lvl="0"/>
            <a:endParaRPr lang="ru-RU" noProof="0"/>
          </a:p>
        </p:txBody>
      </p:sp>
      <p:sp>
        <p:nvSpPr>
          <p:cNvPr id="5" name="Заметки 4"/>
          <p:cNvSpPr>
            <a:spLocks noGrp="1"/>
          </p:cNvSpPr>
          <p:nvPr>
            <p:ph type="body" sz="quarter" idx="3"/>
          </p:nvPr>
        </p:nvSpPr>
        <p:spPr>
          <a:xfrm>
            <a:off x="679768" y="4778726"/>
            <a:ext cx="5438140" cy="3909864"/>
          </a:xfrm>
          <a:prstGeom prst="rect">
            <a:avLst/>
          </a:prstGeom>
        </p:spPr>
        <p:txBody>
          <a:bodyPr vert="horz" lIns="91412" tIns="45706" rIns="91412" bIns="45706"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5" y="9431599"/>
            <a:ext cx="2945659" cy="498215"/>
          </a:xfrm>
          <a:prstGeom prst="rect">
            <a:avLst/>
          </a:prstGeom>
        </p:spPr>
        <p:txBody>
          <a:bodyPr vert="horz" lIns="91412" tIns="45706" rIns="91412" bIns="45706" rtlCol="0" anchor="b"/>
          <a:lstStyle>
            <a:lvl1pPr algn="l" defTabSz="913913"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8" y="9431599"/>
            <a:ext cx="2945659" cy="498215"/>
          </a:xfrm>
          <a:prstGeom prst="rect">
            <a:avLst/>
          </a:prstGeom>
        </p:spPr>
        <p:txBody>
          <a:bodyPr vert="horz" lIns="91412" tIns="45706" rIns="91412" bIns="45706" rtlCol="0" anchor="b"/>
          <a:lstStyle>
            <a:lvl1pPr algn="r" defTabSz="913913"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hyperlink" Target="mailto:fond@mosreg-garant.ru"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https://t.me/mosoblgarant_fund&#160;" TargetMode="External"/><Relationship Id="rId5" Type="http://schemas.openxmlformats.org/officeDocument/2006/relationships/image" Target="../media/image19.png"/><Relationship Id="rId4" Type="http://schemas.openxmlformats.org/officeDocument/2006/relationships/hyperlink" Target="http://www.mosreg-garant.r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2" name="Номер слайда 1">
            <a:extLst>
              <a:ext uri="{FF2B5EF4-FFF2-40B4-BE49-F238E27FC236}">
                <a16:creationId xmlns="" xmlns:a16="http://schemas.microsoft.com/office/drawing/2014/main"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 xmlns:a16="http://schemas.microsoft.com/office/drawing/2014/main"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 xmlns:a16="http://schemas.microsoft.com/office/drawing/2014/main" id="{57C26E1E-5E8C-410A-959B-C0BE07230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3"/>
          <a:stretch>
            <a:fillRect/>
          </a:stretch>
        </p:blipFill>
        <p:spPr>
          <a:xfrm>
            <a:off x="591822" y="3455646"/>
            <a:ext cx="4112480" cy="2807131"/>
          </a:xfrm>
          <a:prstGeom prst="rect">
            <a:avLst/>
          </a:prstGeom>
        </p:spPr>
      </p:pic>
    </p:spTree>
    <p:extLst>
      <p:ext uri="{BB962C8B-B14F-4D97-AF65-F5344CB8AC3E}">
        <p14:creationId xmlns:p14="http://schemas.microsoft.com/office/powerpoint/2010/main" val="208579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graphicFrame>
        <p:nvGraphicFramePr>
          <p:cNvPr id="4" name="Таблица 3">
            <a:extLst>
              <a:ext uri="{FF2B5EF4-FFF2-40B4-BE49-F238E27FC236}">
                <a16:creationId xmlns=""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2822797732"/>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 xmlns:a16="http://schemas.microsoft.com/office/drawing/2014/main" val="1351382252"/>
                    </a:ext>
                  </a:extLst>
                </a:gridCol>
                <a:gridCol w="1457864">
                  <a:extLst>
                    <a:ext uri="{9D8B030D-6E8A-4147-A177-3AD203B41FA5}">
                      <a16:colId xmlns="" xmlns:a16="http://schemas.microsoft.com/office/drawing/2014/main" val="4195935435"/>
                    </a:ext>
                  </a:extLst>
                </a:gridCol>
                <a:gridCol w="1216266">
                  <a:extLst>
                    <a:ext uri="{9D8B030D-6E8A-4147-A177-3AD203B41FA5}">
                      <a16:colId xmlns="" xmlns:a16="http://schemas.microsoft.com/office/drawing/2014/main" val="1271715071"/>
                    </a:ext>
                  </a:extLst>
                </a:gridCol>
                <a:gridCol w="1130119">
                  <a:extLst>
                    <a:ext uri="{9D8B030D-6E8A-4147-A177-3AD203B41FA5}">
                      <a16:colId xmlns=""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03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sp>
        <p:nvSpPr>
          <p:cNvPr id="4" name="Title 1">
            <a:extLst>
              <a:ext uri="{FF2B5EF4-FFF2-40B4-BE49-F238E27FC236}">
                <a16:creationId xmlns="" xmlns:a16="http://schemas.microsoft.com/office/drawing/2014/main"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 xmlns:a16="http://schemas.microsoft.com/office/drawing/2014/main"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 xmlns:a16="http://schemas.microsoft.com/office/drawing/2014/main" id="{064969C8-8C5E-3B91-CA0D-C37B9D1865C4}"/>
              </a:ext>
            </a:extLst>
          </p:cNvPr>
          <p:cNvSpPr txBox="1"/>
          <p:nvPr/>
        </p:nvSpPr>
        <p:spPr>
          <a:xfrm>
            <a:off x="3670600" y="1132553"/>
            <a:ext cx="5344003" cy="369332"/>
          </a:xfrm>
          <a:prstGeom prst="rect">
            <a:avLst/>
          </a:prstGeom>
          <a:noFill/>
        </p:spPr>
        <p:txBody>
          <a:bodyPr wrap="square">
            <a:spAutoFit/>
          </a:bodyPr>
          <a:lstStyle/>
          <a:p>
            <a:pPr marL="180975" indent="0"/>
            <a:r>
              <a:rPr lang="ru-RU" sz="1800" b="1" dirty="0">
                <a:effectLst/>
              </a:rPr>
              <a:t>Начинающие предприниматели (до 1 года)</a:t>
            </a:r>
          </a:p>
        </p:txBody>
      </p:sp>
      <p:sp>
        <p:nvSpPr>
          <p:cNvPr id="12" name="TextBox 11">
            <a:extLst>
              <a:ext uri="{FF2B5EF4-FFF2-40B4-BE49-F238E27FC236}">
                <a16:creationId xmlns="" xmlns:a16="http://schemas.microsoft.com/office/drawing/2014/main" id="{84528F00-4769-EA11-0711-8EEB6F6CA5DC}"/>
              </a:ext>
            </a:extLst>
          </p:cNvPr>
          <p:cNvSpPr txBox="1"/>
          <p:nvPr/>
        </p:nvSpPr>
        <p:spPr>
          <a:xfrm>
            <a:off x="1020074" y="1842146"/>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 xmlns:a16="http://schemas.microsoft.com/office/drawing/2014/main" id="{11EF4B7B-AB60-D68B-742D-979665EEBFD1}"/>
              </a:ext>
            </a:extLst>
          </p:cNvPr>
          <p:cNvSpPr txBox="1"/>
          <p:nvPr/>
        </p:nvSpPr>
        <p:spPr>
          <a:xfrm>
            <a:off x="3670601" y="1842146"/>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2 000 000 рублей</a:t>
            </a:r>
          </a:p>
        </p:txBody>
      </p:sp>
      <p:sp>
        <p:nvSpPr>
          <p:cNvPr id="16" name="TextBox 15">
            <a:extLst>
              <a:ext uri="{FF2B5EF4-FFF2-40B4-BE49-F238E27FC236}">
                <a16:creationId xmlns="" xmlns:a16="http://schemas.microsoft.com/office/drawing/2014/main" id="{C5C383F8-2F21-6908-0CD3-8F645A73CBCA}"/>
              </a:ext>
            </a:extLst>
          </p:cNvPr>
          <p:cNvSpPr txBox="1"/>
          <p:nvPr/>
        </p:nvSpPr>
        <p:spPr>
          <a:xfrm>
            <a:off x="1020074" y="2550059"/>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 xmlns:a16="http://schemas.microsoft.com/office/drawing/2014/main" id="{8A59F44B-E0D3-0D29-7FE0-D252C682858B}"/>
              </a:ext>
            </a:extLst>
          </p:cNvPr>
          <p:cNvSpPr txBox="1"/>
          <p:nvPr/>
        </p:nvSpPr>
        <p:spPr>
          <a:xfrm>
            <a:off x="3718046" y="2550059"/>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 xmlns:a16="http://schemas.microsoft.com/office/drawing/2014/main" id="{AE0DC498-BF73-B71E-CD5D-F450E3E57994}"/>
              </a:ext>
            </a:extLst>
          </p:cNvPr>
          <p:cNvSpPr txBox="1"/>
          <p:nvPr/>
        </p:nvSpPr>
        <p:spPr>
          <a:xfrm>
            <a:off x="1020073" y="3257972"/>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 xmlns:a16="http://schemas.microsoft.com/office/drawing/2014/main" id="{606E465F-A766-DC68-FEC8-68957C077912}"/>
              </a:ext>
            </a:extLst>
          </p:cNvPr>
          <p:cNvSpPr txBox="1"/>
          <p:nvPr/>
        </p:nvSpPr>
        <p:spPr>
          <a:xfrm>
            <a:off x="3718046" y="3257972"/>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24" name="TextBox 23">
            <a:extLst>
              <a:ext uri="{FF2B5EF4-FFF2-40B4-BE49-F238E27FC236}">
                <a16:creationId xmlns="" xmlns:a16="http://schemas.microsoft.com/office/drawing/2014/main" id="{77A1CDA3-B915-2168-5DB1-CEC6932A2324}"/>
              </a:ext>
            </a:extLst>
          </p:cNvPr>
          <p:cNvSpPr txBox="1"/>
          <p:nvPr/>
        </p:nvSpPr>
        <p:spPr>
          <a:xfrm>
            <a:off x="1020073" y="3938610"/>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 xmlns:a16="http://schemas.microsoft.com/office/drawing/2014/main" id="{A4F0FFCB-6332-53EA-FF99-E9926A44BE31}"/>
              </a:ext>
            </a:extLst>
          </p:cNvPr>
          <p:cNvSpPr txBox="1"/>
          <p:nvPr/>
        </p:nvSpPr>
        <p:spPr>
          <a:xfrm>
            <a:off x="3670600" y="3909371"/>
            <a:ext cx="4955874" cy="1200329"/>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До 500 000 рублей без залога</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Московского областного гарантийного фонда</a:t>
            </a:r>
            <a:r>
              <a:rPr lang="ru-RU" sz="1800" kern="1200" dirty="0">
                <a:solidFill>
                  <a:srgbClr val="000000"/>
                </a:solidFill>
                <a:effectLst/>
                <a:latin typeface="Arial" panose="020B0604020202020204" pitchFamily="34" charset="0"/>
                <a:ea typeface="+mn-ea"/>
                <a:cs typeface="Arial" panose="020B0604020202020204" pitchFamily="34" charset="0"/>
              </a:rPr>
              <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pic>
        <p:nvPicPr>
          <p:cNvPr id="28" name="Рисунок 27">
            <a:extLst>
              <a:ext uri="{FF2B5EF4-FFF2-40B4-BE49-F238E27FC236}">
                <a16:creationId xmlns="" xmlns:a16="http://schemas.microsoft.com/office/drawing/2014/main" id="{0595311A-F3C1-6C3B-8326-4A9B3E25AAFA}"/>
              </a:ext>
            </a:extLst>
          </p:cNvPr>
          <p:cNvPicPr>
            <a:picLocks noChangeAspect="1"/>
          </p:cNvPicPr>
          <p:nvPr/>
        </p:nvPicPr>
        <p:blipFill rotWithShape="1">
          <a:blip r:embed="rId2"/>
          <a:srcRect l="18747" t="11288" r="19875" b="7007"/>
          <a:stretch/>
        </p:blipFill>
        <p:spPr bwMode="auto">
          <a:xfrm>
            <a:off x="3872047" y="4905379"/>
            <a:ext cx="2495551" cy="1738309"/>
          </a:xfrm>
          <a:prstGeom prst="rect">
            <a:avLst/>
          </a:prstGeom>
          <a:ln>
            <a:noFill/>
          </a:ln>
          <a:extLst>
            <a:ext uri="{53640926-AAD7-44D8-BBD7-CCE9431645EC}">
              <a14:shadowObscured xmlns:a14="http://schemas.microsoft.com/office/drawing/2010/main"/>
            </a:ext>
          </a:extLst>
        </p:spPr>
      </p:pic>
      <p:pic>
        <p:nvPicPr>
          <p:cNvPr id="29" name="Рисунок 28">
            <a:extLst>
              <a:ext uri="{FF2B5EF4-FFF2-40B4-BE49-F238E27FC236}">
                <a16:creationId xmlns="" xmlns:a16="http://schemas.microsoft.com/office/drawing/2014/main" id="{6E72FE17-09B8-CDA9-5FDE-CE9F0C7E69CC}"/>
              </a:ext>
            </a:extLst>
          </p:cNvPr>
          <p:cNvPicPr/>
          <p:nvPr/>
        </p:nvPicPr>
        <p:blipFill>
          <a:blip r:embed="rId3"/>
          <a:stretch>
            <a:fillRect/>
          </a:stretch>
        </p:blipFill>
        <p:spPr>
          <a:xfrm>
            <a:off x="7147448" y="4896447"/>
            <a:ext cx="2319122" cy="1657999"/>
          </a:xfrm>
          <a:prstGeom prst="rect">
            <a:avLst/>
          </a:prstGeom>
        </p:spPr>
      </p:pic>
      <p:pic>
        <p:nvPicPr>
          <p:cNvPr id="30" name="Рисунок 29">
            <a:extLst>
              <a:ext uri="{FF2B5EF4-FFF2-40B4-BE49-F238E27FC236}">
                <a16:creationId xmlns="" xmlns:a16="http://schemas.microsoft.com/office/drawing/2014/main" id="{ECADA80F-5A57-BEE6-F336-79F889A80D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44" y="4415923"/>
            <a:ext cx="1647454" cy="2203783"/>
          </a:xfrm>
          <a:prstGeom prst="rect">
            <a:avLst/>
          </a:prstGeom>
          <a:noFill/>
          <a:ln>
            <a:noFill/>
          </a:ln>
        </p:spPr>
      </p:pic>
    </p:spTree>
    <p:extLst>
      <p:ext uri="{BB962C8B-B14F-4D97-AF65-F5344CB8AC3E}">
        <p14:creationId xmlns:p14="http://schemas.microsoft.com/office/powerpoint/2010/main" val="21216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a:p>
        </p:txBody>
      </p:sp>
      <p:graphicFrame>
        <p:nvGraphicFramePr>
          <p:cNvPr id="4" name="Таблица 3">
            <a:extLst>
              <a:ext uri="{FF2B5EF4-FFF2-40B4-BE49-F238E27FC236}">
                <a16:creationId xmlns=""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525108042"/>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 xmlns:a16="http://schemas.microsoft.com/office/drawing/2014/main" val="1351382252"/>
                    </a:ext>
                  </a:extLst>
                </a:gridCol>
                <a:gridCol w="1457864">
                  <a:extLst>
                    <a:ext uri="{9D8B030D-6E8A-4147-A177-3AD203B41FA5}">
                      <a16:colId xmlns="" xmlns:a16="http://schemas.microsoft.com/office/drawing/2014/main" val="4195935435"/>
                    </a:ext>
                  </a:extLst>
                </a:gridCol>
                <a:gridCol w="1216266">
                  <a:extLst>
                    <a:ext uri="{9D8B030D-6E8A-4147-A177-3AD203B41FA5}">
                      <a16:colId xmlns="" xmlns:a16="http://schemas.microsoft.com/office/drawing/2014/main" val="1271715071"/>
                    </a:ext>
                  </a:extLst>
                </a:gridCol>
                <a:gridCol w="1130119">
                  <a:extLst>
                    <a:ext uri="{9D8B030D-6E8A-4147-A177-3AD203B41FA5}">
                      <a16:colId xmlns=""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842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12</a:t>
            </a:fld>
            <a:endParaRPr lang="en-US" altLang="ru-RU"/>
          </a:p>
        </p:txBody>
      </p:sp>
      <p:sp>
        <p:nvSpPr>
          <p:cNvPr id="4" name="Title 1">
            <a:extLst>
              <a:ext uri="{FF2B5EF4-FFF2-40B4-BE49-F238E27FC236}">
                <a16:creationId xmlns="" xmlns:a16="http://schemas.microsoft.com/office/drawing/2014/main"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 xmlns:a16="http://schemas.microsoft.com/office/drawing/2014/main"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 xmlns:a16="http://schemas.microsoft.com/office/drawing/2014/main" id="{064969C8-8C5E-3B91-CA0D-C37B9D1865C4}"/>
              </a:ext>
            </a:extLst>
          </p:cNvPr>
          <p:cNvSpPr txBox="1"/>
          <p:nvPr/>
        </p:nvSpPr>
        <p:spPr>
          <a:xfrm>
            <a:off x="3670600" y="1132553"/>
            <a:ext cx="5344003" cy="369332"/>
          </a:xfrm>
          <a:prstGeom prst="rect">
            <a:avLst/>
          </a:prstGeom>
          <a:noFill/>
        </p:spPr>
        <p:txBody>
          <a:bodyPr wrap="square">
            <a:spAutoFit/>
          </a:bodyPr>
          <a:lstStyle/>
          <a:p>
            <a:pPr marL="180975" indent="0"/>
            <a:r>
              <a:rPr lang="ru-RU" sz="1800" b="1" dirty="0" err="1">
                <a:effectLst/>
              </a:rPr>
              <a:t>Самозанятым</a:t>
            </a:r>
            <a:endParaRPr lang="ru-RU" sz="1800" b="1" dirty="0">
              <a:effectLst/>
            </a:endParaRPr>
          </a:p>
        </p:txBody>
      </p:sp>
      <p:sp>
        <p:nvSpPr>
          <p:cNvPr id="12" name="TextBox 11">
            <a:extLst>
              <a:ext uri="{FF2B5EF4-FFF2-40B4-BE49-F238E27FC236}">
                <a16:creationId xmlns="" xmlns:a16="http://schemas.microsoft.com/office/drawing/2014/main" id="{84528F00-4769-EA11-0711-8EEB6F6CA5DC}"/>
              </a:ext>
            </a:extLst>
          </p:cNvPr>
          <p:cNvSpPr txBox="1"/>
          <p:nvPr/>
        </p:nvSpPr>
        <p:spPr>
          <a:xfrm>
            <a:off x="1020074" y="1842146"/>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 xmlns:a16="http://schemas.microsoft.com/office/drawing/2014/main" id="{11EF4B7B-AB60-D68B-742D-979665EEBFD1}"/>
              </a:ext>
            </a:extLst>
          </p:cNvPr>
          <p:cNvSpPr txBox="1"/>
          <p:nvPr/>
        </p:nvSpPr>
        <p:spPr>
          <a:xfrm>
            <a:off x="3670601" y="1842146"/>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500 000 рублей</a:t>
            </a:r>
          </a:p>
        </p:txBody>
      </p:sp>
      <p:sp>
        <p:nvSpPr>
          <p:cNvPr id="16" name="TextBox 15">
            <a:extLst>
              <a:ext uri="{FF2B5EF4-FFF2-40B4-BE49-F238E27FC236}">
                <a16:creationId xmlns="" xmlns:a16="http://schemas.microsoft.com/office/drawing/2014/main" id="{C5C383F8-2F21-6908-0CD3-8F645A73CBCA}"/>
              </a:ext>
            </a:extLst>
          </p:cNvPr>
          <p:cNvSpPr txBox="1"/>
          <p:nvPr/>
        </p:nvSpPr>
        <p:spPr>
          <a:xfrm>
            <a:off x="1020074" y="2550059"/>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 xmlns:a16="http://schemas.microsoft.com/office/drawing/2014/main" id="{8A59F44B-E0D3-0D29-7FE0-D252C682858B}"/>
              </a:ext>
            </a:extLst>
          </p:cNvPr>
          <p:cNvSpPr txBox="1"/>
          <p:nvPr/>
        </p:nvSpPr>
        <p:spPr>
          <a:xfrm>
            <a:off x="3718046" y="2550059"/>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 xmlns:a16="http://schemas.microsoft.com/office/drawing/2014/main" id="{AE0DC498-BF73-B71E-CD5D-F450E3E57994}"/>
              </a:ext>
            </a:extLst>
          </p:cNvPr>
          <p:cNvSpPr txBox="1"/>
          <p:nvPr/>
        </p:nvSpPr>
        <p:spPr>
          <a:xfrm>
            <a:off x="1020073" y="3257972"/>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 xmlns:a16="http://schemas.microsoft.com/office/drawing/2014/main" id="{606E465F-A766-DC68-FEC8-68957C077912}"/>
              </a:ext>
            </a:extLst>
          </p:cNvPr>
          <p:cNvSpPr txBox="1"/>
          <p:nvPr/>
        </p:nvSpPr>
        <p:spPr>
          <a:xfrm>
            <a:off x="3718046" y="3257972"/>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24" name="TextBox 23">
            <a:extLst>
              <a:ext uri="{FF2B5EF4-FFF2-40B4-BE49-F238E27FC236}">
                <a16:creationId xmlns="" xmlns:a16="http://schemas.microsoft.com/office/drawing/2014/main" id="{77A1CDA3-B915-2168-5DB1-CEC6932A2324}"/>
              </a:ext>
            </a:extLst>
          </p:cNvPr>
          <p:cNvSpPr txBox="1"/>
          <p:nvPr/>
        </p:nvSpPr>
        <p:spPr>
          <a:xfrm>
            <a:off x="1020073" y="3938610"/>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 xmlns:a16="http://schemas.microsoft.com/office/drawing/2014/main" id="{A4F0FFCB-6332-53EA-FF99-E9926A44BE31}"/>
              </a:ext>
            </a:extLst>
          </p:cNvPr>
          <p:cNvSpPr txBox="1"/>
          <p:nvPr/>
        </p:nvSpPr>
        <p:spPr>
          <a:xfrm>
            <a:off x="3670600" y="3909371"/>
            <a:ext cx="4955874" cy="1200329"/>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Поручительство супруга</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Московского областного гарантийного фонда</a:t>
            </a:r>
            <a:r>
              <a:rPr lang="ru-RU" sz="1800" kern="1200" dirty="0">
                <a:solidFill>
                  <a:srgbClr val="000000"/>
                </a:solidFill>
                <a:effectLst/>
                <a:latin typeface="Arial" panose="020B0604020202020204" pitchFamily="34" charset="0"/>
                <a:ea typeface="+mn-ea"/>
                <a:cs typeface="Arial" panose="020B0604020202020204" pitchFamily="34" charset="0"/>
              </a:rPr>
              <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pic>
        <p:nvPicPr>
          <p:cNvPr id="28" name="Рисунок 27">
            <a:extLst>
              <a:ext uri="{FF2B5EF4-FFF2-40B4-BE49-F238E27FC236}">
                <a16:creationId xmlns="" xmlns:a16="http://schemas.microsoft.com/office/drawing/2014/main" id="{0595311A-F3C1-6C3B-8326-4A9B3E25AAFA}"/>
              </a:ext>
            </a:extLst>
          </p:cNvPr>
          <p:cNvPicPr>
            <a:picLocks noChangeAspect="1"/>
          </p:cNvPicPr>
          <p:nvPr/>
        </p:nvPicPr>
        <p:blipFill rotWithShape="1">
          <a:blip r:embed="rId2"/>
          <a:srcRect l="18747" t="11288" r="19875" b="7007"/>
          <a:stretch/>
        </p:blipFill>
        <p:spPr bwMode="auto">
          <a:xfrm>
            <a:off x="3872047" y="4905379"/>
            <a:ext cx="2495551" cy="1738309"/>
          </a:xfrm>
          <a:prstGeom prst="rect">
            <a:avLst/>
          </a:prstGeom>
          <a:ln>
            <a:noFill/>
          </a:ln>
          <a:extLst>
            <a:ext uri="{53640926-AAD7-44D8-BBD7-CCE9431645EC}">
              <a14:shadowObscured xmlns:a14="http://schemas.microsoft.com/office/drawing/2010/main"/>
            </a:ext>
          </a:extLst>
        </p:spPr>
      </p:pic>
      <p:pic>
        <p:nvPicPr>
          <p:cNvPr id="29" name="Рисунок 28">
            <a:extLst>
              <a:ext uri="{FF2B5EF4-FFF2-40B4-BE49-F238E27FC236}">
                <a16:creationId xmlns="" xmlns:a16="http://schemas.microsoft.com/office/drawing/2014/main" id="{6E72FE17-09B8-CDA9-5FDE-CE9F0C7E69CC}"/>
              </a:ext>
            </a:extLst>
          </p:cNvPr>
          <p:cNvPicPr/>
          <p:nvPr/>
        </p:nvPicPr>
        <p:blipFill>
          <a:blip r:embed="rId3"/>
          <a:stretch>
            <a:fillRect/>
          </a:stretch>
        </p:blipFill>
        <p:spPr>
          <a:xfrm>
            <a:off x="7147448" y="4896447"/>
            <a:ext cx="2319122" cy="1657999"/>
          </a:xfrm>
          <a:prstGeom prst="rect">
            <a:avLst/>
          </a:prstGeom>
        </p:spPr>
      </p:pic>
      <p:pic>
        <p:nvPicPr>
          <p:cNvPr id="30" name="Рисунок 29">
            <a:extLst>
              <a:ext uri="{FF2B5EF4-FFF2-40B4-BE49-F238E27FC236}">
                <a16:creationId xmlns="" xmlns:a16="http://schemas.microsoft.com/office/drawing/2014/main" id="{ECADA80F-5A57-BEE6-F336-79F889A80D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44" y="4415923"/>
            <a:ext cx="1647454" cy="2203783"/>
          </a:xfrm>
          <a:prstGeom prst="rect">
            <a:avLst/>
          </a:prstGeom>
          <a:noFill/>
          <a:ln>
            <a:noFill/>
          </a:ln>
        </p:spPr>
      </p:pic>
    </p:spTree>
    <p:extLst>
      <p:ext uri="{BB962C8B-B14F-4D97-AF65-F5344CB8AC3E}">
        <p14:creationId xmlns:p14="http://schemas.microsoft.com/office/powerpoint/2010/main" val="35426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13</a:t>
            </a:fld>
            <a:endParaRPr lang="en-US" altLang="ru-RU"/>
          </a:p>
        </p:txBody>
      </p:sp>
      <p:graphicFrame>
        <p:nvGraphicFramePr>
          <p:cNvPr id="4" name="Таблица 3">
            <a:extLst>
              <a:ext uri="{FF2B5EF4-FFF2-40B4-BE49-F238E27FC236}">
                <a16:creationId xmlns=""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909972148"/>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 xmlns:a16="http://schemas.microsoft.com/office/drawing/2014/main" val="1351382252"/>
                    </a:ext>
                  </a:extLst>
                </a:gridCol>
                <a:gridCol w="1457864">
                  <a:extLst>
                    <a:ext uri="{9D8B030D-6E8A-4147-A177-3AD203B41FA5}">
                      <a16:colId xmlns="" xmlns:a16="http://schemas.microsoft.com/office/drawing/2014/main" val="4195935435"/>
                    </a:ext>
                  </a:extLst>
                </a:gridCol>
                <a:gridCol w="1216266">
                  <a:extLst>
                    <a:ext uri="{9D8B030D-6E8A-4147-A177-3AD203B41FA5}">
                      <a16:colId xmlns="" xmlns:a16="http://schemas.microsoft.com/office/drawing/2014/main" val="1271715071"/>
                    </a:ext>
                  </a:extLst>
                </a:gridCol>
                <a:gridCol w="1130119">
                  <a:extLst>
                    <a:ext uri="{9D8B030D-6E8A-4147-A177-3AD203B41FA5}">
                      <a16:colId xmlns=""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684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D87171-6A6A-94C1-186D-025A6D6C881B}"/>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 xmlns:a16="http://schemas.microsoft.com/office/drawing/2014/main" id="{6579C065-9389-8E70-EF21-6A4587D7A975}"/>
              </a:ext>
            </a:extLst>
          </p:cNvPr>
          <p:cNvSpPr>
            <a:spLocks noGrp="1"/>
          </p:cNvSpPr>
          <p:nvPr>
            <p:ph type="sldNum" sz="quarter" idx="10"/>
          </p:nvPr>
        </p:nvSpPr>
        <p:spPr/>
        <p:txBody>
          <a:bodyPr/>
          <a:lstStyle/>
          <a:p>
            <a:pPr>
              <a:defRPr/>
            </a:pPr>
            <a:fld id="{A75F70F0-0F10-43DB-B21C-44BBECAE22B0}" type="slidenum">
              <a:rPr lang="en-US" altLang="ru-RU" smtClean="0"/>
              <a:pPr>
                <a:defRPr/>
              </a:pPr>
              <a:t>14</a:t>
            </a:fld>
            <a:endParaRPr lang="en-US" altLang="ru-RU"/>
          </a:p>
        </p:txBody>
      </p:sp>
      <p:pic>
        <p:nvPicPr>
          <p:cNvPr id="1028" name="Picture 4">
            <a:extLst>
              <a:ext uri="{FF2B5EF4-FFF2-40B4-BE49-F238E27FC236}">
                <a16:creationId xmlns="" xmlns:a16="http://schemas.microsoft.com/office/drawing/2014/main" id="{4CEA0F63-B595-5208-24F5-1265EF2F4F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630" y="767751"/>
            <a:ext cx="3458361" cy="23072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 xmlns:a16="http://schemas.microsoft.com/office/drawing/2014/main" id="{446B7427-5716-DDE8-1A9E-6A815B403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151" y="4264054"/>
            <a:ext cx="3118449" cy="2078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6F6B7F52-83CF-08AB-F993-D83099562F33}"/>
              </a:ext>
            </a:extLst>
          </p:cNvPr>
          <p:cNvSpPr txBox="1"/>
          <p:nvPr/>
        </p:nvSpPr>
        <p:spPr>
          <a:xfrm>
            <a:off x="4116957" y="1057142"/>
            <a:ext cx="2650527" cy="369332"/>
          </a:xfrm>
          <a:prstGeom prst="rect">
            <a:avLst/>
          </a:prstGeom>
          <a:noFill/>
        </p:spPr>
        <p:txBody>
          <a:bodyPr wrap="square">
            <a:spAutoFit/>
          </a:bodyPr>
          <a:lstStyle/>
          <a:p>
            <a:r>
              <a:rPr lang="ru-RU" sz="1800" b="1" dirty="0">
                <a:effectLst/>
              </a:rPr>
              <a:t>Максимальная сумма</a:t>
            </a:r>
          </a:p>
        </p:txBody>
      </p:sp>
      <p:sp>
        <p:nvSpPr>
          <p:cNvPr id="5" name="TextBox 4">
            <a:extLst>
              <a:ext uri="{FF2B5EF4-FFF2-40B4-BE49-F238E27FC236}">
                <a16:creationId xmlns="" xmlns:a16="http://schemas.microsoft.com/office/drawing/2014/main" id="{E24D4C44-7871-9AEB-4C54-DA4032D6E715}"/>
              </a:ext>
            </a:extLst>
          </p:cNvPr>
          <p:cNvSpPr txBox="1"/>
          <p:nvPr/>
        </p:nvSpPr>
        <p:spPr>
          <a:xfrm>
            <a:off x="6767484" y="1057142"/>
            <a:ext cx="2352854" cy="369332"/>
          </a:xfrm>
          <a:prstGeom prst="rect">
            <a:avLst/>
          </a:prstGeom>
          <a:noFill/>
        </p:spPr>
        <p:txBody>
          <a:bodyPr wrap="square">
            <a:spAutoFit/>
          </a:bodyPr>
          <a:lstStyle/>
          <a:p>
            <a:pPr marL="180975" indent="0" algn="l" defTabSz="932753" rtl="0" eaLnBrk="1" latinLnBrk="0" hangingPunct="1"/>
            <a:r>
              <a:rPr lang="ru-RU" sz="1800" b="1" kern="1200" dirty="0" smtClean="0">
                <a:solidFill>
                  <a:schemeClr val="tx1"/>
                </a:solidFill>
                <a:effectLst/>
                <a:latin typeface="+mn-lt"/>
                <a:ea typeface="+mn-ea"/>
                <a:cs typeface="+mn-cs"/>
              </a:rPr>
              <a:t>5</a:t>
            </a:r>
            <a:r>
              <a:rPr lang="en-US" sz="1800" b="1" kern="1200" dirty="0" smtClean="0">
                <a:solidFill>
                  <a:schemeClr val="tx1"/>
                </a:solidFill>
                <a:effectLst/>
                <a:latin typeface="+mn-lt"/>
                <a:ea typeface="+mn-ea"/>
                <a:cs typeface="+mn-cs"/>
              </a:rPr>
              <a:t> </a:t>
            </a:r>
            <a:r>
              <a:rPr lang="ru-RU" sz="1800" b="1" kern="1200" dirty="0" smtClean="0">
                <a:solidFill>
                  <a:schemeClr val="tx1"/>
                </a:solidFill>
                <a:effectLst/>
                <a:latin typeface="+mn-lt"/>
                <a:ea typeface="+mn-ea"/>
                <a:cs typeface="+mn-cs"/>
              </a:rPr>
              <a:t>00</a:t>
            </a:r>
            <a:r>
              <a:rPr lang="en-US" sz="1800" b="1" kern="1200" dirty="0" smtClean="0">
                <a:solidFill>
                  <a:schemeClr val="tx1"/>
                </a:solidFill>
                <a:effectLst/>
                <a:latin typeface="+mn-lt"/>
                <a:ea typeface="+mn-ea"/>
                <a:cs typeface="+mn-cs"/>
              </a:rPr>
              <a:t>0</a:t>
            </a:r>
            <a:r>
              <a:rPr lang="ru-RU" sz="1800" b="1" kern="1200" dirty="0">
                <a:solidFill>
                  <a:schemeClr val="tx1"/>
                </a:solidFill>
                <a:effectLst/>
                <a:latin typeface="+mn-lt"/>
                <a:ea typeface="+mn-ea"/>
                <a:cs typeface="+mn-cs"/>
              </a:rPr>
              <a:t> 000 рублей</a:t>
            </a:r>
          </a:p>
        </p:txBody>
      </p:sp>
      <p:sp>
        <p:nvSpPr>
          <p:cNvPr id="6" name="TextBox 5">
            <a:extLst>
              <a:ext uri="{FF2B5EF4-FFF2-40B4-BE49-F238E27FC236}">
                <a16:creationId xmlns="" xmlns:a16="http://schemas.microsoft.com/office/drawing/2014/main" id="{5CE55C19-0793-D74F-8FD8-3BF2A825E506}"/>
              </a:ext>
            </a:extLst>
          </p:cNvPr>
          <p:cNvSpPr txBox="1"/>
          <p:nvPr/>
        </p:nvSpPr>
        <p:spPr>
          <a:xfrm>
            <a:off x="4116957" y="1765055"/>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7" name="TextBox 6">
            <a:extLst>
              <a:ext uri="{FF2B5EF4-FFF2-40B4-BE49-F238E27FC236}">
                <a16:creationId xmlns="" xmlns:a16="http://schemas.microsoft.com/office/drawing/2014/main" id="{549ACB17-6C58-2D80-F329-3CA73CA8A98B}"/>
              </a:ext>
            </a:extLst>
          </p:cNvPr>
          <p:cNvSpPr txBox="1"/>
          <p:nvPr/>
        </p:nvSpPr>
        <p:spPr>
          <a:xfrm>
            <a:off x="6814929" y="1765055"/>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8" name="TextBox 7">
            <a:extLst>
              <a:ext uri="{FF2B5EF4-FFF2-40B4-BE49-F238E27FC236}">
                <a16:creationId xmlns="" xmlns:a16="http://schemas.microsoft.com/office/drawing/2014/main" id="{7B9E265F-09B7-8C96-B945-433EC1349C77}"/>
              </a:ext>
            </a:extLst>
          </p:cNvPr>
          <p:cNvSpPr txBox="1"/>
          <p:nvPr/>
        </p:nvSpPr>
        <p:spPr>
          <a:xfrm>
            <a:off x="4116956" y="2472968"/>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9" name="TextBox 8">
            <a:extLst>
              <a:ext uri="{FF2B5EF4-FFF2-40B4-BE49-F238E27FC236}">
                <a16:creationId xmlns="" xmlns:a16="http://schemas.microsoft.com/office/drawing/2014/main" id="{FFD40648-735B-65DE-C927-CB89E9E81D81}"/>
              </a:ext>
            </a:extLst>
          </p:cNvPr>
          <p:cNvSpPr txBox="1"/>
          <p:nvPr/>
        </p:nvSpPr>
        <p:spPr>
          <a:xfrm>
            <a:off x="6814929" y="2472968"/>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7,5 %</a:t>
            </a:r>
            <a:endParaRPr lang="ru-RU" b="1" dirty="0">
              <a:effectLst/>
            </a:endParaRPr>
          </a:p>
        </p:txBody>
      </p:sp>
      <p:sp>
        <p:nvSpPr>
          <p:cNvPr id="12" name="TextBox 11">
            <a:extLst>
              <a:ext uri="{FF2B5EF4-FFF2-40B4-BE49-F238E27FC236}">
                <a16:creationId xmlns="" xmlns:a16="http://schemas.microsoft.com/office/drawing/2014/main" id="{8F02E653-A73D-68D9-CF71-AB983DF146ED}"/>
              </a:ext>
            </a:extLst>
          </p:cNvPr>
          <p:cNvSpPr txBox="1"/>
          <p:nvPr/>
        </p:nvSpPr>
        <p:spPr>
          <a:xfrm>
            <a:off x="305630" y="3429000"/>
            <a:ext cx="3610762"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Дополнительные условия:</a:t>
            </a:r>
            <a:endParaRPr lang="ru-RU" b="1" dirty="0">
              <a:effectLst/>
            </a:endParaRPr>
          </a:p>
        </p:txBody>
      </p:sp>
      <p:sp>
        <p:nvSpPr>
          <p:cNvPr id="14" name="TextBox 13">
            <a:extLst>
              <a:ext uri="{FF2B5EF4-FFF2-40B4-BE49-F238E27FC236}">
                <a16:creationId xmlns="" xmlns:a16="http://schemas.microsoft.com/office/drawing/2014/main" id="{06B9BAAD-3B99-A25A-4BCC-1315F6574CD2}"/>
              </a:ext>
            </a:extLst>
          </p:cNvPr>
          <p:cNvSpPr txBox="1"/>
          <p:nvPr/>
        </p:nvSpPr>
        <p:spPr>
          <a:xfrm>
            <a:off x="305630" y="4051730"/>
            <a:ext cx="4964502" cy="646331"/>
          </a:xfrm>
          <a:prstGeom prst="rect">
            <a:avLst/>
          </a:prstGeom>
          <a:noFill/>
        </p:spPr>
        <p:txBody>
          <a:bodyPr wrap="square">
            <a:spAutoFit/>
          </a:bodyPr>
          <a:lstStyle/>
          <a:p>
            <a:pPr algn="l" fontAlgn="base"/>
            <a:r>
              <a:rPr lang="ru-RU" b="1" dirty="0">
                <a:solidFill>
                  <a:srgbClr val="000000"/>
                </a:solidFill>
                <a:latin typeface="Arial" panose="020B0604020202020204" pitchFamily="34" charset="0"/>
                <a:cs typeface="Arial" panose="020B0604020202020204" pitchFamily="34" charset="0"/>
              </a:rPr>
              <a:t>Залог приобретаемого имущества (</a:t>
            </a:r>
            <a:r>
              <a:rPr lang="ru-RU" b="1" dirty="0" err="1">
                <a:solidFill>
                  <a:srgbClr val="000000"/>
                </a:solidFill>
                <a:latin typeface="Arial" panose="020B0604020202020204" pitchFamily="34" charset="0"/>
                <a:cs typeface="Arial" panose="020B0604020202020204" pitchFamily="34" charset="0"/>
              </a:rPr>
              <a:t>фудтрак</a:t>
            </a:r>
            <a:r>
              <a:rPr lang="ru-RU" b="1" dirty="0">
                <a:solidFill>
                  <a:srgbClr val="0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 xmlns:a16="http://schemas.microsoft.com/office/drawing/2014/main" id="{E3B15887-6485-329C-CA2F-B4F2A502FEBD}"/>
              </a:ext>
            </a:extLst>
          </p:cNvPr>
          <p:cNvSpPr txBox="1"/>
          <p:nvPr/>
        </p:nvSpPr>
        <p:spPr>
          <a:xfrm>
            <a:off x="305630" y="4822312"/>
            <a:ext cx="5758740"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Поручительство Московского областного гарантийного фонда (70 % от суммы займа)   </a:t>
            </a:r>
          </a:p>
        </p:txBody>
      </p:sp>
      <p:sp>
        <p:nvSpPr>
          <p:cNvPr id="18" name="TextBox 17">
            <a:extLst>
              <a:ext uri="{FF2B5EF4-FFF2-40B4-BE49-F238E27FC236}">
                <a16:creationId xmlns="" xmlns:a16="http://schemas.microsoft.com/office/drawing/2014/main" id="{D97A924A-0BFF-6226-7B39-57B4894C8EEF}"/>
              </a:ext>
            </a:extLst>
          </p:cNvPr>
          <p:cNvSpPr txBox="1"/>
          <p:nvPr/>
        </p:nvSpPr>
        <p:spPr>
          <a:xfrm>
            <a:off x="305629" y="5584325"/>
            <a:ext cx="5439563" cy="646331"/>
          </a:xfrm>
          <a:prstGeom prst="rect">
            <a:avLst/>
          </a:prstGeom>
          <a:noFill/>
        </p:spPr>
        <p:txBody>
          <a:bodyPr wrap="square">
            <a:spAutoFit/>
          </a:bodyPr>
          <a:lstStyle/>
          <a:p>
            <a:r>
              <a:rPr lang="ru-RU" b="1" dirty="0">
                <a:solidFill>
                  <a:srgbClr val="000000"/>
                </a:solidFill>
                <a:latin typeface="Arial" panose="020B0604020202020204" pitchFamily="34" charset="0"/>
                <a:cs typeface="Arial" panose="020B0604020202020204" pitchFamily="34" charset="0"/>
              </a:rPr>
              <a:t>Заключение договора цессии с продавцом/производителем</a:t>
            </a:r>
          </a:p>
        </p:txBody>
      </p:sp>
    </p:spTree>
    <p:extLst>
      <p:ext uri="{BB962C8B-B14F-4D97-AF65-F5344CB8AC3E}">
        <p14:creationId xmlns:p14="http://schemas.microsoft.com/office/powerpoint/2010/main" val="340927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15</a:t>
            </a:fld>
            <a:endParaRPr lang="en-US" altLang="ru-RU"/>
          </a:p>
        </p:txBody>
      </p:sp>
      <p:graphicFrame>
        <p:nvGraphicFramePr>
          <p:cNvPr id="4" name="Таблица 3">
            <a:extLst>
              <a:ext uri="{FF2B5EF4-FFF2-40B4-BE49-F238E27FC236}">
                <a16:creationId xmlns=""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695549754"/>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 xmlns:a16="http://schemas.microsoft.com/office/drawing/2014/main" val="1351382252"/>
                    </a:ext>
                  </a:extLst>
                </a:gridCol>
                <a:gridCol w="1457864">
                  <a:extLst>
                    <a:ext uri="{9D8B030D-6E8A-4147-A177-3AD203B41FA5}">
                      <a16:colId xmlns="" xmlns:a16="http://schemas.microsoft.com/office/drawing/2014/main" val="4195935435"/>
                    </a:ext>
                  </a:extLst>
                </a:gridCol>
                <a:gridCol w="1216266">
                  <a:extLst>
                    <a:ext uri="{9D8B030D-6E8A-4147-A177-3AD203B41FA5}">
                      <a16:colId xmlns="" xmlns:a16="http://schemas.microsoft.com/office/drawing/2014/main" val="1271715071"/>
                    </a:ext>
                  </a:extLst>
                </a:gridCol>
                <a:gridCol w="1130119">
                  <a:extLst>
                    <a:ext uri="{9D8B030D-6E8A-4147-A177-3AD203B41FA5}">
                      <a16:colId xmlns=""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38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816BD6-0811-2355-D9F6-20F98F4CBB18}"/>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 xmlns:a16="http://schemas.microsoft.com/office/drawing/2014/main" id="{A491F018-F3D3-993D-98E9-485D33AC83C0}"/>
              </a:ext>
            </a:extLst>
          </p:cNvPr>
          <p:cNvSpPr>
            <a:spLocks noGrp="1"/>
          </p:cNvSpPr>
          <p:nvPr>
            <p:ph type="sldNum" sz="quarter" idx="10"/>
          </p:nvPr>
        </p:nvSpPr>
        <p:spPr/>
        <p:txBody>
          <a:bodyPr/>
          <a:lstStyle/>
          <a:p>
            <a:pPr>
              <a:defRPr/>
            </a:pPr>
            <a:fld id="{A75F70F0-0F10-43DB-B21C-44BBECAE22B0}" type="slidenum">
              <a:rPr lang="en-US" altLang="ru-RU" smtClean="0"/>
              <a:pPr>
                <a:defRPr/>
              </a:pPr>
              <a:t>16</a:t>
            </a:fld>
            <a:endParaRPr lang="en-US" altLang="ru-RU"/>
          </a:p>
        </p:txBody>
      </p:sp>
      <p:pic>
        <p:nvPicPr>
          <p:cNvPr id="4" name="Рисунок 3">
            <a:extLst>
              <a:ext uri="{FF2B5EF4-FFF2-40B4-BE49-F238E27FC236}">
                <a16:creationId xmlns="" xmlns:a16="http://schemas.microsoft.com/office/drawing/2014/main" id="{43DD4576-6920-EA8B-F3BF-89C40CFED849}"/>
              </a:ext>
            </a:extLst>
          </p:cNvPr>
          <p:cNvPicPr>
            <a:picLocks noChangeAspect="1"/>
          </p:cNvPicPr>
          <p:nvPr/>
        </p:nvPicPr>
        <p:blipFill>
          <a:blip r:embed="rId2"/>
          <a:stretch>
            <a:fillRect/>
          </a:stretch>
        </p:blipFill>
        <p:spPr>
          <a:xfrm>
            <a:off x="1081087" y="1056977"/>
            <a:ext cx="7743825" cy="1943100"/>
          </a:xfrm>
          <a:prstGeom prst="rect">
            <a:avLst/>
          </a:prstGeom>
        </p:spPr>
      </p:pic>
      <p:pic>
        <p:nvPicPr>
          <p:cNvPr id="5" name="Рисунок 4">
            <a:extLst>
              <a:ext uri="{FF2B5EF4-FFF2-40B4-BE49-F238E27FC236}">
                <a16:creationId xmlns="" xmlns:a16="http://schemas.microsoft.com/office/drawing/2014/main" id="{9A480CCB-88DE-328F-EB7D-4E274199D8CD}"/>
              </a:ext>
            </a:extLst>
          </p:cNvPr>
          <p:cNvPicPr>
            <a:picLocks noChangeAspect="1"/>
          </p:cNvPicPr>
          <p:nvPr/>
        </p:nvPicPr>
        <p:blipFill>
          <a:blip r:embed="rId3"/>
          <a:stretch>
            <a:fillRect/>
          </a:stretch>
        </p:blipFill>
        <p:spPr>
          <a:xfrm>
            <a:off x="1444790" y="3271614"/>
            <a:ext cx="6378066" cy="2598242"/>
          </a:xfrm>
          <a:prstGeom prst="rect">
            <a:avLst/>
          </a:prstGeom>
        </p:spPr>
      </p:pic>
    </p:spTree>
    <p:extLst>
      <p:ext uri="{BB962C8B-B14F-4D97-AF65-F5344CB8AC3E}">
        <p14:creationId xmlns:p14="http://schemas.microsoft.com/office/powerpoint/2010/main" val="98915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17</a:t>
            </a:fld>
            <a:endParaRPr lang="en-US" altLang="ru-RU"/>
          </a:p>
        </p:txBody>
      </p:sp>
      <p:graphicFrame>
        <p:nvGraphicFramePr>
          <p:cNvPr id="4" name="Таблица 3">
            <a:extLst>
              <a:ext uri="{FF2B5EF4-FFF2-40B4-BE49-F238E27FC236}">
                <a16:creationId xmlns=""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2050241528"/>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 xmlns:a16="http://schemas.microsoft.com/office/drawing/2014/main" val="1351382252"/>
                    </a:ext>
                  </a:extLst>
                </a:gridCol>
                <a:gridCol w="1457864">
                  <a:extLst>
                    <a:ext uri="{9D8B030D-6E8A-4147-A177-3AD203B41FA5}">
                      <a16:colId xmlns="" xmlns:a16="http://schemas.microsoft.com/office/drawing/2014/main" val="4195935435"/>
                    </a:ext>
                  </a:extLst>
                </a:gridCol>
                <a:gridCol w="1216266">
                  <a:extLst>
                    <a:ext uri="{9D8B030D-6E8A-4147-A177-3AD203B41FA5}">
                      <a16:colId xmlns="" xmlns:a16="http://schemas.microsoft.com/office/drawing/2014/main" val="1271715071"/>
                    </a:ext>
                  </a:extLst>
                </a:gridCol>
                <a:gridCol w="1130119">
                  <a:extLst>
                    <a:ext uri="{9D8B030D-6E8A-4147-A177-3AD203B41FA5}">
                      <a16:colId xmlns=""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637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3A3CDDEF-864B-6415-3C6E-3C038A9B028D}"/>
              </a:ext>
            </a:extLst>
          </p:cNvPr>
          <p:cNvSpPr>
            <a:spLocks noGrp="1"/>
          </p:cNvSpPr>
          <p:nvPr>
            <p:ph type="sldNum" sz="quarter" idx="10"/>
          </p:nvPr>
        </p:nvSpPr>
        <p:spPr/>
        <p:txBody>
          <a:bodyPr/>
          <a:lstStyle/>
          <a:p>
            <a:pPr>
              <a:defRPr/>
            </a:pPr>
            <a:fld id="{A75F70F0-0F10-43DB-B21C-44BBECAE22B0}" type="slidenum">
              <a:rPr lang="en-US" altLang="ru-RU" smtClean="0"/>
              <a:pPr>
                <a:defRPr/>
              </a:pPr>
              <a:t>18</a:t>
            </a:fld>
            <a:endParaRPr lang="en-US" altLang="ru-RU"/>
          </a:p>
        </p:txBody>
      </p:sp>
      <p:sp>
        <p:nvSpPr>
          <p:cNvPr id="4" name="Title 1">
            <a:extLst>
              <a:ext uri="{FF2B5EF4-FFF2-40B4-BE49-F238E27FC236}">
                <a16:creationId xmlns="" xmlns:a16="http://schemas.microsoft.com/office/drawing/2014/main" id="{80A347D9-87E3-44DA-D4E7-7770B24EB6ED}"/>
              </a:ext>
            </a:extLst>
          </p:cNvPr>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 name="TextBox 7">
            <a:extLst>
              <a:ext uri="{FF2B5EF4-FFF2-40B4-BE49-F238E27FC236}">
                <a16:creationId xmlns="" xmlns:a16="http://schemas.microsoft.com/office/drawing/2014/main" id="{49172671-80CD-F7B8-7819-C0E41FE401D0}"/>
              </a:ext>
            </a:extLst>
          </p:cNvPr>
          <p:cNvSpPr txBox="1"/>
          <p:nvPr/>
        </p:nvSpPr>
        <p:spPr>
          <a:xfrm>
            <a:off x="1020074" y="1132553"/>
            <a:ext cx="2430492" cy="369332"/>
          </a:xfrm>
          <a:prstGeom prst="rect">
            <a:avLst/>
          </a:prstGeom>
          <a:noFill/>
        </p:spPr>
        <p:txBody>
          <a:bodyPr wrap="square">
            <a:spAutoFit/>
          </a:bodyPr>
          <a:lstStyle/>
          <a:p>
            <a:r>
              <a:rPr lang="ru-RU" sz="1800" b="1" dirty="0">
                <a:effectLst/>
              </a:rPr>
              <a:t>Получатели займа</a:t>
            </a:r>
          </a:p>
        </p:txBody>
      </p:sp>
      <p:sp>
        <p:nvSpPr>
          <p:cNvPr id="10" name="TextBox 9">
            <a:extLst>
              <a:ext uri="{FF2B5EF4-FFF2-40B4-BE49-F238E27FC236}">
                <a16:creationId xmlns="" xmlns:a16="http://schemas.microsoft.com/office/drawing/2014/main" id="{064969C8-8C5E-3B91-CA0D-C37B9D1865C4}"/>
              </a:ext>
            </a:extLst>
          </p:cNvPr>
          <p:cNvSpPr txBox="1"/>
          <p:nvPr/>
        </p:nvSpPr>
        <p:spPr>
          <a:xfrm>
            <a:off x="3705104" y="1132553"/>
            <a:ext cx="5344003" cy="646331"/>
          </a:xfrm>
          <a:prstGeom prst="rect">
            <a:avLst/>
          </a:prstGeom>
          <a:noFill/>
        </p:spPr>
        <p:txBody>
          <a:bodyPr wrap="square">
            <a:spAutoFit/>
          </a:bodyPr>
          <a:lstStyle/>
          <a:p>
            <a:pPr marL="180975" indent="0"/>
            <a:r>
              <a:rPr lang="ru-RU" b="1" dirty="0"/>
              <a:t>МСП, не вошедшие в предыдущие программы</a:t>
            </a:r>
            <a:endParaRPr lang="ru-RU" sz="1800" b="1" dirty="0">
              <a:effectLst/>
            </a:endParaRPr>
          </a:p>
        </p:txBody>
      </p:sp>
      <p:sp>
        <p:nvSpPr>
          <p:cNvPr id="12" name="TextBox 11">
            <a:extLst>
              <a:ext uri="{FF2B5EF4-FFF2-40B4-BE49-F238E27FC236}">
                <a16:creationId xmlns="" xmlns:a16="http://schemas.microsoft.com/office/drawing/2014/main" id="{84528F00-4769-EA11-0711-8EEB6F6CA5DC}"/>
              </a:ext>
            </a:extLst>
          </p:cNvPr>
          <p:cNvSpPr txBox="1"/>
          <p:nvPr/>
        </p:nvSpPr>
        <p:spPr>
          <a:xfrm>
            <a:off x="1020074" y="1893902"/>
            <a:ext cx="2650527" cy="369332"/>
          </a:xfrm>
          <a:prstGeom prst="rect">
            <a:avLst/>
          </a:prstGeom>
          <a:noFill/>
        </p:spPr>
        <p:txBody>
          <a:bodyPr wrap="square">
            <a:spAutoFit/>
          </a:bodyPr>
          <a:lstStyle/>
          <a:p>
            <a:r>
              <a:rPr lang="ru-RU" sz="1800" b="1" dirty="0">
                <a:effectLst/>
              </a:rPr>
              <a:t>Максимальная сумма</a:t>
            </a:r>
          </a:p>
        </p:txBody>
      </p:sp>
      <p:sp>
        <p:nvSpPr>
          <p:cNvPr id="14" name="TextBox 13">
            <a:extLst>
              <a:ext uri="{FF2B5EF4-FFF2-40B4-BE49-F238E27FC236}">
                <a16:creationId xmlns="" xmlns:a16="http://schemas.microsoft.com/office/drawing/2014/main" id="{11EF4B7B-AB60-D68B-742D-979665EEBFD1}"/>
              </a:ext>
            </a:extLst>
          </p:cNvPr>
          <p:cNvSpPr txBox="1"/>
          <p:nvPr/>
        </p:nvSpPr>
        <p:spPr>
          <a:xfrm>
            <a:off x="3705105" y="1893902"/>
            <a:ext cx="2352854" cy="369332"/>
          </a:xfrm>
          <a:prstGeom prst="rect">
            <a:avLst/>
          </a:prstGeom>
          <a:noFill/>
        </p:spPr>
        <p:txBody>
          <a:bodyPr wrap="square">
            <a:spAutoFit/>
          </a:bodyPr>
          <a:lstStyle/>
          <a:p>
            <a:pPr marL="180975" indent="0" algn="l" defTabSz="932753" rtl="0" eaLnBrk="1" latinLnBrk="0" hangingPunct="1"/>
            <a:r>
              <a:rPr lang="ru-RU" sz="1800" b="1" kern="1200" dirty="0">
                <a:solidFill>
                  <a:schemeClr val="tx1"/>
                </a:solidFill>
                <a:effectLst/>
                <a:latin typeface="+mn-lt"/>
                <a:ea typeface="+mn-ea"/>
                <a:cs typeface="+mn-cs"/>
              </a:rPr>
              <a:t>5 000 000 рублей</a:t>
            </a:r>
          </a:p>
        </p:txBody>
      </p:sp>
      <p:sp>
        <p:nvSpPr>
          <p:cNvPr id="16" name="TextBox 15">
            <a:extLst>
              <a:ext uri="{FF2B5EF4-FFF2-40B4-BE49-F238E27FC236}">
                <a16:creationId xmlns="" xmlns:a16="http://schemas.microsoft.com/office/drawing/2014/main" id="{C5C383F8-2F21-6908-0CD3-8F645A73CBCA}"/>
              </a:ext>
            </a:extLst>
          </p:cNvPr>
          <p:cNvSpPr txBox="1"/>
          <p:nvPr/>
        </p:nvSpPr>
        <p:spPr>
          <a:xfrm>
            <a:off x="1020074" y="2601815"/>
            <a:ext cx="1628236"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Срок займа</a:t>
            </a:r>
            <a:endParaRPr lang="ru-RU" b="1" dirty="0">
              <a:effectLst/>
            </a:endParaRPr>
          </a:p>
        </p:txBody>
      </p:sp>
      <p:sp>
        <p:nvSpPr>
          <p:cNvPr id="18" name="TextBox 17">
            <a:extLst>
              <a:ext uri="{FF2B5EF4-FFF2-40B4-BE49-F238E27FC236}">
                <a16:creationId xmlns="" xmlns:a16="http://schemas.microsoft.com/office/drawing/2014/main" id="{8A59F44B-E0D3-0D29-7FE0-D252C682858B}"/>
              </a:ext>
            </a:extLst>
          </p:cNvPr>
          <p:cNvSpPr txBox="1"/>
          <p:nvPr/>
        </p:nvSpPr>
        <p:spPr>
          <a:xfrm>
            <a:off x="3752550" y="2601815"/>
            <a:ext cx="2257964" cy="369332"/>
          </a:xfrm>
          <a:prstGeom prst="rect">
            <a:avLst/>
          </a:prstGeom>
          <a:noFill/>
        </p:spPr>
        <p:txBody>
          <a:bodyPr wrap="square">
            <a:spAutoFit/>
          </a:bodyPr>
          <a:lstStyle/>
          <a:p>
            <a:pPr marL="182880" indent="0" algn="l" rtl="0" eaLnBrk="1" latinLnBrk="0" hangingPunct="1">
              <a:spcBef>
                <a:spcPts val="0"/>
              </a:spcBef>
              <a:spcAft>
                <a:spcPts val="0"/>
              </a:spcAft>
            </a:pPr>
            <a:r>
              <a:rPr lang="ru-RU" b="1" dirty="0">
                <a:solidFill>
                  <a:srgbClr val="000000"/>
                </a:solidFill>
                <a:latin typeface="Arial" panose="020B0604020202020204" pitchFamily="34" charset="0"/>
                <a:cs typeface="Arial" panose="020B0604020202020204" pitchFamily="34" charset="0"/>
              </a:rPr>
              <a:t>Д</a:t>
            </a:r>
            <a:r>
              <a:rPr lang="ru-RU" sz="1800" b="1" kern="1200" dirty="0">
                <a:solidFill>
                  <a:srgbClr val="000000"/>
                </a:solidFill>
                <a:effectLst/>
                <a:latin typeface="Arial" panose="020B0604020202020204" pitchFamily="34" charset="0"/>
                <a:ea typeface="+mn-ea"/>
                <a:cs typeface="Arial" panose="020B0604020202020204" pitchFamily="34" charset="0"/>
              </a:rPr>
              <a:t>о 36 месяцев</a:t>
            </a:r>
            <a:endParaRPr lang="ru-RU" b="1" dirty="0">
              <a:effectLst/>
            </a:endParaRPr>
          </a:p>
        </p:txBody>
      </p:sp>
      <p:sp>
        <p:nvSpPr>
          <p:cNvPr id="20" name="TextBox 19">
            <a:extLst>
              <a:ext uri="{FF2B5EF4-FFF2-40B4-BE49-F238E27FC236}">
                <a16:creationId xmlns="" xmlns:a16="http://schemas.microsoft.com/office/drawing/2014/main" id="{AE0DC498-BF73-B71E-CD5D-F450E3E57994}"/>
              </a:ext>
            </a:extLst>
          </p:cNvPr>
          <p:cNvSpPr txBox="1"/>
          <p:nvPr/>
        </p:nvSpPr>
        <p:spPr>
          <a:xfrm>
            <a:off x="1020073" y="3309728"/>
            <a:ext cx="265052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Процентная ставка</a:t>
            </a:r>
            <a:endParaRPr lang="ru-RU" b="1" dirty="0">
              <a:effectLst/>
            </a:endParaRPr>
          </a:p>
        </p:txBody>
      </p:sp>
      <p:sp>
        <p:nvSpPr>
          <p:cNvPr id="22" name="TextBox 21">
            <a:extLst>
              <a:ext uri="{FF2B5EF4-FFF2-40B4-BE49-F238E27FC236}">
                <a16:creationId xmlns="" xmlns:a16="http://schemas.microsoft.com/office/drawing/2014/main" id="{606E465F-A766-DC68-FEC8-68957C077912}"/>
              </a:ext>
            </a:extLst>
          </p:cNvPr>
          <p:cNvSpPr txBox="1"/>
          <p:nvPr/>
        </p:nvSpPr>
        <p:spPr>
          <a:xfrm>
            <a:off x="3752550" y="3309728"/>
            <a:ext cx="1835270" cy="369332"/>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12 %</a:t>
            </a:r>
            <a:endParaRPr lang="ru-RU" b="1" dirty="0">
              <a:effectLst/>
            </a:endParaRPr>
          </a:p>
        </p:txBody>
      </p:sp>
      <p:sp>
        <p:nvSpPr>
          <p:cNvPr id="24" name="TextBox 23">
            <a:extLst>
              <a:ext uri="{FF2B5EF4-FFF2-40B4-BE49-F238E27FC236}">
                <a16:creationId xmlns="" xmlns:a16="http://schemas.microsoft.com/office/drawing/2014/main" id="{77A1CDA3-B915-2168-5DB1-CEC6932A2324}"/>
              </a:ext>
            </a:extLst>
          </p:cNvPr>
          <p:cNvSpPr txBox="1"/>
          <p:nvPr/>
        </p:nvSpPr>
        <p:spPr>
          <a:xfrm>
            <a:off x="1020073" y="3990366"/>
            <a:ext cx="2477937" cy="369332"/>
          </a:xfrm>
          <a:prstGeom prst="rect">
            <a:avLst/>
          </a:prstGeom>
          <a:noFill/>
        </p:spPr>
        <p:txBody>
          <a:bodyPr wrap="square">
            <a:spAutoFit/>
          </a:bodyPr>
          <a:lstStyle/>
          <a:p>
            <a:pPr marL="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Обеспечение займа</a:t>
            </a:r>
            <a:endParaRPr lang="ru-RU" b="1" dirty="0">
              <a:effectLst/>
            </a:endParaRPr>
          </a:p>
        </p:txBody>
      </p:sp>
      <p:sp>
        <p:nvSpPr>
          <p:cNvPr id="26" name="TextBox 25">
            <a:extLst>
              <a:ext uri="{FF2B5EF4-FFF2-40B4-BE49-F238E27FC236}">
                <a16:creationId xmlns="" xmlns:a16="http://schemas.microsoft.com/office/drawing/2014/main" id="{A4F0FFCB-6332-53EA-FF99-E9926A44BE31}"/>
              </a:ext>
            </a:extLst>
          </p:cNvPr>
          <p:cNvSpPr txBox="1"/>
          <p:nvPr/>
        </p:nvSpPr>
        <p:spPr>
          <a:xfrm>
            <a:off x="3705104" y="3961127"/>
            <a:ext cx="5473400" cy="1754326"/>
          </a:xfrm>
          <a:prstGeom prst="rect">
            <a:avLst/>
          </a:prstGeom>
          <a:noFill/>
        </p:spPr>
        <p:txBody>
          <a:bodyPr wrap="square">
            <a:spAutoFit/>
          </a:bodyPr>
          <a:lstStyle/>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1. Залог</a:t>
            </a: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2. Поручительство собственников / супругов</a:t>
            </a:r>
            <a:endParaRPr lang="ru-RU" b="1" dirty="0">
              <a:effectLst/>
            </a:endParaRPr>
          </a:p>
          <a:p>
            <a:pPr marL="182880" indent="0" algn="l" rtl="0" eaLnBrk="1" latinLnBrk="0" hangingPunct="1">
              <a:spcBef>
                <a:spcPts val="0"/>
              </a:spcBef>
              <a:spcAft>
                <a:spcPts val="0"/>
              </a:spcAft>
            </a:pPr>
            <a:r>
              <a:rPr lang="ru-RU" sz="1800" b="1" kern="1200" dirty="0">
                <a:solidFill>
                  <a:srgbClr val="000000"/>
                </a:solidFill>
                <a:effectLst/>
                <a:latin typeface="Arial" panose="020B0604020202020204" pitchFamily="34" charset="0"/>
                <a:ea typeface="+mn-ea"/>
                <a:cs typeface="Arial" panose="020B0604020202020204" pitchFamily="34" charset="0"/>
              </a:rPr>
              <a:t>3. Поручительство Московского областного гарантийного фонда</a:t>
            </a:r>
            <a:r>
              <a:rPr lang="ru-RU" sz="1800" kern="1200" dirty="0">
                <a:solidFill>
                  <a:srgbClr val="000000"/>
                </a:solidFill>
                <a:effectLst/>
                <a:latin typeface="Arial" panose="020B0604020202020204" pitchFamily="34" charset="0"/>
                <a:ea typeface="+mn-ea"/>
                <a:cs typeface="Arial" panose="020B0604020202020204" pitchFamily="34" charset="0"/>
              </a:rPr>
              <a:t/>
            </a:r>
            <a:br>
              <a:rPr lang="ru-RU" sz="1800" kern="1200" dirty="0">
                <a:solidFill>
                  <a:srgbClr val="000000"/>
                </a:solidFill>
                <a:effectLst/>
                <a:latin typeface="Arial" panose="020B0604020202020204" pitchFamily="34" charset="0"/>
                <a:ea typeface="+mn-ea"/>
                <a:cs typeface="Arial" panose="020B0604020202020204" pitchFamily="34" charset="0"/>
              </a:rPr>
            </a:br>
            <a:endParaRPr lang="ru-RU" dirty="0">
              <a:effectLst/>
            </a:endParaRPr>
          </a:p>
        </p:txBody>
      </p:sp>
    </p:spTree>
    <p:extLst>
      <p:ext uri="{BB962C8B-B14F-4D97-AF65-F5344CB8AC3E}">
        <p14:creationId xmlns:p14="http://schemas.microsoft.com/office/powerpoint/2010/main" val="240113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E0AC0F00-8052-4C14-80BF-24EDAF02EFA4}"/>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4" name="Title 1">
            <a:extLst>
              <a:ext uri="{FF2B5EF4-FFF2-40B4-BE49-F238E27FC236}">
                <a16:creationId xmlns="" xmlns:a16="http://schemas.microsoft.com/office/drawing/2014/main" id="{9570AD58-ABDA-4211-B8B5-EDA1F3F9C527}"/>
              </a:ext>
            </a:extLst>
          </p:cNvPr>
          <p:cNvSpPr txBox="1">
            <a:spLocks/>
          </p:cNvSpPr>
          <p:nvPr/>
        </p:nvSpPr>
        <p:spPr bwMode="auto">
          <a:xfrm>
            <a:off x="711200" y="298679"/>
            <a:ext cx="879520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a:latin typeface="Arial Narrow" pitchFamily="34" charset="0"/>
              </a:rPr>
              <a:t>МКК Московский областной фонд микрофинансирования</a:t>
            </a:r>
            <a:endParaRPr lang="en-US" sz="2400" kern="0" dirty="0">
              <a:latin typeface="Arial Narrow" pitchFamily="34" charset="0"/>
            </a:endParaRPr>
          </a:p>
        </p:txBody>
      </p:sp>
      <p:sp>
        <p:nvSpPr>
          <p:cNvPr id="5" name="TextBox 4">
            <a:extLst>
              <a:ext uri="{FF2B5EF4-FFF2-40B4-BE49-F238E27FC236}">
                <a16:creationId xmlns="" xmlns:a16="http://schemas.microsoft.com/office/drawing/2014/main" id="{F60E8BF8-A72E-4F99-9E3D-9BAFC72E458F}"/>
              </a:ext>
            </a:extLst>
          </p:cNvPr>
          <p:cNvSpPr txBox="1"/>
          <p:nvPr/>
        </p:nvSpPr>
        <p:spPr>
          <a:xfrm>
            <a:off x="676214" y="1420962"/>
            <a:ext cx="8553570" cy="461665"/>
          </a:xfrm>
          <a:prstGeom prst="rect">
            <a:avLst/>
          </a:prstGeom>
          <a:noFill/>
        </p:spPr>
        <p:txBody>
          <a:bodyPr wrap="square" rtlCol="0">
            <a:spAutoFit/>
          </a:bodyPr>
          <a:lstStyle/>
          <a:p>
            <a:pPr algn="ctr" defTabSz="914400" fontAlgn="ctr"/>
            <a:r>
              <a:rPr lang="ru-RU" sz="2400" b="1" dirty="0">
                <a:latin typeface="+mn-lt"/>
                <a:cs typeface="+mn-cs"/>
              </a:rPr>
              <a:t>Цель – предоставление льготных микрозаймов</a:t>
            </a:r>
          </a:p>
        </p:txBody>
      </p:sp>
      <p:sp>
        <p:nvSpPr>
          <p:cNvPr id="6" name="TextBox 5">
            <a:extLst>
              <a:ext uri="{FF2B5EF4-FFF2-40B4-BE49-F238E27FC236}">
                <a16:creationId xmlns="" xmlns:a16="http://schemas.microsoft.com/office/drawing/2014/main" id="{31A7908A-CA10-413F-8DBA-A19D3B1E53CD}"/>
              </a:ext>
            </a:extLst>
          </p:cNvPr>
          <p:cNvSpPr txBox="1"/>
          <p:nvPr/>
        </p:nvSpPr>
        <p:spPr>
          <a:xfrm>
            <a:off x="1763142" y="2404745"/>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Максимальная сумма – 5 000 000 рублей</a:t>
            </a:r>
          </a:p>
        </p:txBody>
      </p:sp>
      <p:sp>
        <p:nvSpPr>
          <p:cNvPr id="7" name="TextBox 6">
            <a:extLst>
              <a:ext uri="{FF2B5EF4-FFF2-40B4-BE49-F238E27FC236}">
                <a16:creationId xmlns="" xmlns:a16="http://schemas.microsoft.com/office/drawing/2014/main" id="{D24EF7C0-FDB5-4253-AA80-EA9982839C1A}"/>
              </a:ext>
            </a:extLst>
          </p:cNvPr>
          <p:cNvSpPr txBox="1"/>
          <p:nvPr/>
        </p:nvSpPr>
        <p:spPr>
          <a:xfrm>
            <a:off x="1763142" y="3335542"/>
            <a:ext cx="6379713" cy="461665"/>
          </a:xfrm>
          <a:prstGeom prst="rect">
            <a:avLst/>
          </a:prstGeom>
          <a:noFill/>
        </p:spPr>
        <p:txBody>
          <a:bodyPr wrap="square" rtlCol="0">
            <a:spAutoFit/>
          </a:bodyPr>
          <a:lstStyle/>
          <a:p>
            <a:pPr algn="ctr" defTabSz="914400" fontAlgn="ctr"/>
            <a:r>
              <a:rPr lang="ru-RU" sz="2400" b="1" dirty="0">
                <a:latin typeface="+mn-lt"/>
                <a:cs typeface="+mn-cs"/>
              </a:rPr>
              <a:t>Максимальный срок – 36 месяцев</a:t>
            </a:r>
          </a:p>
        </p:txBody>
      </p:sp>
      <p:pic>
        <p:nvPicPr>
          <p:cNvPr id="11" name="Picture 10" descr="Ультрасовременный тепличный комплекс появится в Серпухове в декабре">
            <a:extLst>
              <a:ext uri="{FF2B5EF4-FFF2-40B4-BE49-F238E27FC236}">
                <a16:creationId xmlns="" xmlns:a16="http://schemas.microsoft.com/office/drawing/2014/main" id="{09613DEF-93C4-C901-D5DF-F5E8B81BA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38" y="4530204"/>
            <a:ext cx="2816008" cy="184433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 xmlns:a16="http://schemas.microsoft.com/office/drawing/2014/main" id="{65F63DFE-ADBA-7E8A-DB8C-0109324FC4CD}"/>
              </a:ext>
            </a:extLst>
          </p:cNvPr>
          <p:cNvPicPr>
            <a:picLocks noChangeAspect="1"/>
          </p:cNvPicPr>
          <p:nvPr/>
        </p:nvPicPr>
        <p:blipFill rotWithShape="1">
          <a:blip r:embed="rId3"/>
          <a:srcRect l="16328" t="24189" r="33330" b="9693"/>
          <a:stretch/>
        </p:blipFill>
        <p:spPr bwMode="auto">
          <a:xfrm>
            <a:off x="3492949" y="4526656"/>
            <a:ext cx="2746575" cy="1899121"/>
          </a:xfrm>
          <a:prstGeom prst="rect">
            <a:avLst/>
          </a:prstGeom>
          <a:ln>
            <a:noFill/>
          </a:ln>
          <a:extLst>
            <a:ext uri="{53640926-AAD7-44D8-BBD7-CCE9431645EC}">
              <a14:shadowObscured xmlns:a14="http://schemas.microsoft.com/office/drawing/2010/main"/>
            </a:ext>
          </a:extLst>
        </p:spPr>
      </p:pic>
      <p:pic>
        <p:nvPicPr>
          <p:cNvPr id="13" name="Рисунок 12">
            <a:extLst>
              <a:ext uri="{FF2B5EF4-FFF2-40B4-BE49-F238E27FC236}">
                <a16:creationId xmlns="" xmlns:a16="http://schemas.microsoft.com/office/drawing/2014/main" id="{4F54B2F6-4559-71FC-80E3-F82875E50B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4046" y="3985659"/>
            <a:ext cx="1846149" cy="2469576"/>
          </a:xfrm>
          <a:prstGeom prst="rect">
            <a:avLst/>
          </a:prstGeom>
          <a:noFill/>
          <a:ln>
            <a:noFill/>
          </a:ln>
        </p:spPr>
      </p:pic>
    </p:spTree>
    <p:extLst>
      <p:ext uri="{BB962C8B-B14F-4D97-AF65-F5344CB8AC3E}">
        <p14:creationId xmlns:p14="http://schemas.microsoft.com/office/powerpoint/2010/main" val="2298470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19</a:t>
            </a:fld>
            <a:endParaRPr lang="en-US" altLang="ru-RU"/>
          </a:p>
        </p:txBody>
      </p:sp>
      <p:graphicFrame>
        <p:nvGraphicFramePr>
          <p:cNvPr id="4" name="Таблица 3">
            <a:extLst>
              <a:ext uri="{FF2B5EF4-FFF2-40B4-BE49-F238E27FC236}">
                <a16:creationId xmlns=""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053725839"/>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 xmlns:a16="http://schemas.microsoft.com/office/drawing/2014/main" val="1351382252"/>
                    </a:ext>
                  </a:extLst>
                </a:gridCol>
                <a:gridCol w="1457864">
                  <a:extLst>
                    <a:ext uri="{9D8B030D-6E8A-4147-A177-3AD203B41FA5}">
                      <a16:colId xmlns="" xmlns:a16="http://schemas.microsoft.com/office/drawing/2014/main" val="4195935435"/>
                    </a:ext>
                  </a:extLst>
                </a:gridCol>
                <a:gridCol w="1216266">
                  <a:extLst>
                    <a:ext uri="{9D8B030D-6E8A-4147-A177-3AD203B41FA5}">
                      <a16:colId xmlns="" xmlns:a16="http://schemas.microsoft.com/office/drawing/2014/main" val="1271715071"/>
                    </a:ext>
                  </a:extLst>
                </a:gridCol>
                <a:gridCol w="1130119">
                  <a:extLst>
                    <a:ext uri="{9D8B030D-6E8A-4147-A177-3AD203B41FA5}">
                      <a16:colId xmlns=""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solidFill>
                      <a:srgbClr val="DFA6A5"/>
                    </a:solidFill>
                  </a:tcPr>
                </a:tc>
                <a:extLst>
                  <a:ext uri="{0D108BD9-81ED-4DB2-BD59-A6C34878D82A}">
                    <a16:rowId xmlns=""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200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B96B17-B188-C342-F26D-E1E50DE74D5D}"/>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 xmlns:a16="http://schemas.microsoft.com/office/drawing/2014/main" id="{EC0BE101-D9FD-A114-880B-48BAD5033305}"/>
              </a:ext>
            </a:extLst>
          </p:cNvPr>
          <p:cNvSpPr>
            <a:spLocks noGrp="1"/>
          </p:cNvSpPr>
          <p:nvPr>
            <p:ph type="sldNum" sz="quarter" idx="10"/>
          </p:nvPr>
        </p:nvSpPr>
        <p:spPr/>
        <p:txBody>
          <a:bodyPr/>
          <a:lstStyle/>
          <a:p>
            <a:pPr>
              <a:defRPr/>
            </a:pPr>
            <a:fld id="{A75F70F0-0F10-43DB-B21C-44BBECAE22B0}" type="slidenum">
              <a:rPr lang="en-US" altLang="ru-RU" smtClean="0"/>
              <a:pPr>
                <a:defRPr/>
              </a:pPr>
              <a:t>20</a:t>
            </a:fld>
            <a:endParaRPr lang="en-US" altLang="ru-RU"/>
          </a:p>
        </p:txBody>
      </p:sp>
      <p:sp>
        <p:nvSpPr>
          <p:cNvPr id="4" name="Прямоугольник: скругленные углы 3">
            <a:extLst>
              <a:ext uri="{FF2B5EF4-FFF2-40B4-BE49-F238E27FC236}">
                <a16:creationId xmlns="" xmlns:a16="http://schemas.microsoft.com/office/drawing/2014/main" id="{7EFDBAFF-17C2-F30D-99D6-402366B10AB3}"/>
              </a:ext>
            </a:extLst>
          </p:cNvPr>
          <p:cNvSpPr/>
          <p:nvPr/>
        </p:nvSpPr>
        <p:spPr bwMode="auto">
          <a:xfrm>
            <a:off x="1984768" y="817634"/>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Кредит 1</a:t>
            </a:r>
          </a:p>
          <a:p>
            <a:pPr algn="ctr"/>
            <a:r>
              <a:rPr lang="ru-RU" sz="2000" b="1" i="1" dirty="0">
                <a:solidFill>
                  <a:schemeClr val="tx1"/>
                </a:solidFill>
                <a:effectLst/>
                <a:latin typeface="Arial" charset="0"/>
              </a:rPr>
              <a:t>15%</a:t>
            </a:r>
            <a:endParaRPr lang="ru-RU" sz="2000" dirty="0">
              <a:effectLst/>
            </a:endParaRPr>
          </a:p>
        </p:txBody>
      </p:sp>
      <p:sp>
        <p:nvSpPr>
          <p:cNvPr id="8" name="Прямоугольник: скругленные углы 7">
            <a:extLst>
              <a:ext uri="{FF2B5EF4-FFF2-40B4-BE49-F238E27FC236}">
                <a16:creationId xmlns="" xmlns:a16="http://schemas.microsoft.com/office/drawing/2014/main" id="{F5289D1D-2EE4-3B2D-2B4C-209980D6C16C}"/>
              </a:ext>
            </a:extLst>
          </p:cNvPr>
          <p:cNvSpPr/>
          <p:nvPr/>
        </p:nvSpPr>
        <p:spPr bwMode="auto">
          <a:xfrm>
            <a:off x="6341734" y="2902611"/>
            <a:ext cx="2113472" cy="1117053"/>
          </a:xfrm>
          <a:prstGeom prst="roundRect">
            <a:avLst/>
          </a:prstGeom>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tx1"/>
                </a:solidFill>
                <a:effectLst/>
                <a:latin typeface="Arial" charset="0"/>
              </a:rPr>
              <a:t>Заем МОФМ</a:t>
            </a:r>
          </a:p>
          <a:p>
            <a:pPr marL="0" marR="0" indent="0" algn="ctr" defTabSz="914400" rtl="0" eaLnBrk="1" fontAlgn="base" latinLnBrk="0" hangingPunct="1">
              <a:lnSpc>
                <a:spcPct val="100000"/>
              </a:lnSpc>
              <a:spcBef>
                <a:spcPct val="0"/>
              </a:spcBef>
              <a:spcAft>
                <a:spcPct val="0"/>
              </a:spcAft>
              <a:buClrTx/>
              <a:buSzTx/>
              <a:buFontTx/>
              <a:buNone/>
              <a:tabLst/>
            </a:pPr>
            <a:r>
              <a:rPr lang="ru-RU" sz="2000" b="1" i="1" dirty="0">
                <a:solidFill>
                  <a:srgbClr val="C00000"/>
                </a:solidFill>
                <a:latin typeface="Arial" charset="0"/>
              </a:rPr>
              <a:t>12%</a:t>
            </a:r>
            <a:endParaRPr kumimoji="0" lang="ru-RU" sz="2000" b="1" i="1" u="none" strike="noStrike" cap="none" normalizeH="0" baseline="0" dirty="0">
              <a:ln>
                <a:noFill/>
              </a:ln>
              <a:solidFill>
                <a:srgbClr val="C00000"/>
              </a:solidFill>
              <a:effectLst/>
              <a:latin typeface="Arial" charset="0"/>
            </a:endParaRPr>
          </a:p>
        </p:txBody>
      </p:sp>
      <p:sp>
        <p:nvSpPr>
          <p:cNvPr id="9" name="Прямоугольник: скругленные углы 8">
            <a:extLst>
              <a:ext uri="{FF2B5EF4-FFF2-40B4-BE49-F238E27FC236}">
                <a16:creationId xmlns="" xmlns:a16="http://schemas.microsoft.com/office/drawing/2014/main" id="{039F585C-8897-655D-B1DD-D97FE57CADEA}"/>
              </a:ext>
            </a:extLst>
          </p:cNvPr>
          <p:cNvSpPr/>
          <p:nvPr/>
        </p:nvSpPr>
        <p:spPr bwMode="auto">
          <a:xfrm>
            <a:off x="1199764" y="1867601"/>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Кредит 2</a:t>
            </a:r>
          </a:p>
          <a:p>
            <a:pPr algn="ctr"/>
            <a:r>
              <a:rPr lang="ru-RU" sz="2000" b="1" i="1" dirty="0">
                <a:solidFill>
                  <a:schemeClr val="tx1"/>
                </a:solidFill>
                <a:effectLst/>
                <a:latin typeface="Arial" charset="0"/>
              </a:rPr>
              <a:t>17%</a:t>
            </a:r>
            <a:endParaRPr lang="ru-RU" sz="2000" dirty="0">
              <a:effectLst/>
            </a:endParaRPr>
          </a:p>
        </p:txBody>
      </p:sp>
      <p:sp>
        <p:nvSpPr>
          <p:cNvPr id="10" name="Прямоугольник: скругленные углы 9">
            <a:extLst>
              <a:ext uri="{FF2B5EF4-FFF2-40B4-BE49-F238E27FC236}">
                <a16:creationId xmlns="" xmlns:a16="http://schemas.microsoft.com/office/drawing/2014/main" id="{7357FC9D-55D2-CD2E-D114-C23F1ECE4DA7}"/>
              </a:ext>
            </a:extLst>
          </p:cNvPr>
          <p:cNvSpPr/>
          <p:nvPr/>
        </p:nvSpPr>
        <p:spPr bwMode="auto">
          <a:xfrm>
            <a:off x="672404" y="2997699"/>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Карта 1</a:t>
            </a:r>
          </a:p>
          <a:p>
            <a:pPr algn="ctr"/>
            <a:r>
              <a:rPr lang="ru-RU" sz="2000" b="1" i="1" dirty="0">
                <a:solidFill>
                  <a:schemeClr val="tx1"/>
                </a:solidFill>
                <a:effectLst/>
                <a:latin typeface="Arial" charset="0"/>
              </a:rPr>
              <a:t>25%</a:t>
            </a:r>
            <a:endParaRPr lang="ru-RU" sz="2000" dirty="0">
              <a:effectLst/>
            </a:endParaRPr>
          </a:p>
        </p:txBody>
      </p:sp>
      <p:sp>
        <p:nvSpPr>
          <p:cNvPr id="11" name="Прямоугольник: скругленные углы 10">
            <a:extLst>
              <a:ext uri="{FF2B5EF4-FFF2-40B4-BE49-F238E27FC236}">
                <a16:creationId xmlns="" xmlns:a16="http://schemas.microsoft.com/office/drawing/2014/main" id="{7C6291AD-7933-5FE5-BA75-88DECF0AA24E}"/>
              </a:ext>
            </a:extLst>
          </p:cNvPr>
          <p:cNvSpPr/>
          <p:nvPr/>
        </p:nvSpPr>
        <p:spPr bwMode="auto">
          <a:xfrm>
            <a:off x="1199764" y="4047666"/>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Карта 2</a:t>
            </a:r>
          </a:p>
          <a:p>
            <a:pPr algn="ctr"/>
            <a:r>
              <a:rPr lang="ru-RU" sz="2000" b="1" i="1" dirty="0">
                <a:solidFill>
                  <a:schemeClr val="tx1"/>
                </a:solidFill>
                <a:effectLst/>
                <a:latin typeface="Arial" charset="0"/>
              </a:rPr>
              <a:t>23,5 %</a:t>
            </a:r>
            <a:endParaRPr lang="ru-RU" sz="2000" dirty="0">
              <a:effectLst/>
            </a:endParaRPr>
          </a:p>
        </p:txBody>
      </p:sp>
      <p:sp>
        <p:nvSpPr>
          <p:cNvPr id="12" name="Прямоугольник: скругленные углы 11">
            <a:extLst>
              <a:ext uri="{FF2B5EF4-FFF2-40B4-BE49-F238E27FC236}">
                <a16:creationId xmlns="" xmlns:a16="http://schemas.microsoft.com/office/drawing/2014/main" id="{9BC7828C-92D6-E5B9-DF35-CADB353A7EE6}"/>
              </a:ext>
            </a:extLst>
          </p:cNvPr>
          <p:cNvSpPr/>
          <p:nvPr/>
        </p:nvSpPr>
        <p:spPr bwMode="auto">
          <a:xfrm>
            <a:off x="1984768" y="5177764"/>
            <a:ext cx="2469457" cy="80747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Заем </a:t>
            </a:r>
          </a:p>
          <a:p>
            <a:pPr algn="ctr"/>
            <a:r>
              <a:rPr lang="ru-RU" sz="2000" b="1" i="1" dirty="0">
                <a:solidFill>
                  <a:schemeClr val="tx1"/>
                </a:solidFill>
                <a:latin typeface="Arial" charset="0"/>
              </a:rPr>
              <a:t>5% в месяц</a:t>
            </a:r>
          </a:p>
        </p:txBody>
      </p:sp>
      <p:sp>
        <p:nvSpPr>
          <p:cNvPr id="18" name="Правая фигурная скобка 17">
            <a:extLst>
              <a:ext uri="{FF2B5EF4-FFF2-40B4-BE49-F238E27FC236}">
                <a16:creationId xmlns="" xmlns:a16="http://schemas.microsoft.com/office/drawing/2014/main" id="{2D8974B3-AC33-C63A-B5E3-D99D6E0CD1EB}"/>
              </a:ext>
            </a:extLst>
          </p:cNvPr>
          <p:cNvSpPr/>
          <p:nvPr/>
        </p:nvSpPr>
        <p:spPr bwMode="auto">
          <a:xfrm>
            <a:off x="5236234" y="1019224"/>
            <a:ext cx="595223" cy="4819550"/>
          </a:xfrm>
          <a:prstGeom prst="rightBrac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6705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1726097-E83B-4869-6301-350C0C2FB57C}"/>
              </a:ext>
            </a:extLst>
          </p:cNvPr>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 xmlns:a16="http://schemas.microsoft.com/office/drawing/2014/main" id="{F2DACA47-8AD0-935A-3B10-AA1EA27714A1}"/>
              </a:ext>
            </a:extLst>
          </p:cNvPr>
          <p:cNvSpPr>
            <a:spLocks noGrp="1"/>
          </p:cNvSpPr>
          <p:nvPr>
            <p:ph type="sldNum" sz="quarter" idx="10"/>
          </p:nvPr>
        </p:nvSpPr>
        <p:spPr/>
        <p:txBody>
          <a:bodyPr/>
          <a:lstStyle/>
          <a:p>
            <a:pPr>
              <a:defRPr/>
            </a:pPr>
            <a:fld id="{A75F70F0-0F10-43DB-B21C-44BBECAE22B0}" type="slidenum">
              <a:rPr lang="en-US" altLang="ru-RU" smtClean="0"/>
              <a:pPr>
                <a:defRPr/>
              </a:pPr>
              <a:t>21</a:t>
            </a:fld>
            <a:endParaRPr lang="en-US" altLang="ru-RU"/>
          </a:p>
        </p:txBody>
      </p:sp>
      <p:sp>
        <p:nvSpPr>
          <p:cNvPr id="5" name="TextBox 4">
            <a:extLst>
              <a:ext uri="{FF2B5EF4-FFF2-40B4-BE49-F238E27FC236}">
                <a16:creationId xmlns="" xmlns:a16="http://schemas.microsoft.com/office/drawing/2014/main" id="{C296FA82-62BD-7C94-6BEB-9500E9834BEA}"/>
              </a:ext>
            </a:extLst>
          </p:cNvPr>
          <p:cNvSpPr txBox="1"/>
          <p:nvPr/>
        </p:nvSpPr>
        <p:spPr>
          <a:xfrm>
            <a:off x="2085434" y="1134698"/>
            <a:ext cx="5509165" cy="707886"/>
          </a:xfrm>
          <a:prstGeom prst="rect">
            <a:avLst/>
          </a:prstGeom>
          <a:noFill/>
        </p:spPr>
        <p:txBody>
          <a:bodyPr wrap="square">
            <a:spAutoFit/>
          </a:bodyPr>
          <a:lstStyle/>
          <a:p>
            <a:pPr algn="ctr"/>
            <a:r>
              <a:rPr lang="ru-RU" sz="2000" b="1" dirty="0"/>
              <a:t>Основные требования к финансовому положению заемщиков</a:t>
            </a:r>
          </a:p>
        </p:txBody>
      </p:sp>
      <p:sp>
        <p:nvSpPr>
          <p:cNvPr id="6" name="TextBox 5">
            <a:extLst>
              <a:ext uri="{FF2B5EF4-FFF2-40B4-BE49-F238E27FC236}">
                <a16:creationId xmlns="" xmlns:a16="http://schemas.microsoft.com/office/drawing/2014/main" id="{9D72A479-F249-8BDF-6E33-BA859D283821}"/>
              </a:ext>
            </a:extLst>
          </p:cNvPr>
          <p:cNvSpPr txBox="1"/>
          <p:nvPr/>
        </p:nvSpPr>
        <p:spPr>
          <a:xfrm>
            <a:off x="741871" y="2405980"/>
            <a:ext cx="7927675" cy="1697068"/>
          </a:xfrm>
          <a:prstGeom prst="rect">
            <a:avLst/>
          </a:prstGeom>
          <a:noFill/>
        </p:spPr>
        <p:txBody>
          <a:bodyPr wrap="square" rtlCol="0">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Положительная кредитная история</a:t>
            </a:r>
          </a:p>
          <a:p>
            <a:pPr marL="342900" indent="-342900">
              <a:lnSpc>
                <a:spcPct val="150000"/>
              </a:lnSpc>
              <a:buFont typeface="Wingdings" panose="05000000000000000000" pitchFamily="2" charset="2"/>
              <a:buChar char="v"/>
            </a:pPr>
            <a:r>
              <a:rPr lang="ru-RU" sz="2400" dirty="0">
                <a:solidFill>
                  <a:srgbClr val="273E61"/>
                </a:solidFill>
                <a:latin typeface="Plex Sans Medium"/>
              </a:rPr>
              <a:t>Отсутствие действующих исполнительных производств</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Положительный финансовый результат</a:t>
            </a:r>
          </a:p>
        </p:txBody>
      </p:sp>
    </p:spTree>
    <p:extLst>
      <p:ext uri="{BB962C8B-B14F-4D97-AF65-F5344CB8AC3E}">
        <p14:creationId xmlns:p14="http://schemas.microsoft.com/office/powerpoint/2010/main" val="2853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8A59EDF-8E73-C22F-9722-92D99230C117}"/>
              </a:ext>
            </a:extLst>
          </p:cNvPr>
          <p:cNvSpPr>
            <a:spLocks noGrp="1"/>
          </p:cNvSpPr>
          <p:nvPr>
            <p:ph type="title"/>
          </p:nvPr>
        </p:nvSpPr>
        <p:spPr>
          <a:xfrm>
            <a:off x="131763" y="263525"/>
            <a:ext cx="9240837" cy="307777"/>
          </a:xfrm>
        </p:spPr>
        <p:txBody>
          <a:bodyPr/>
          <a:lstStyle/>
          <a:p>
            <a:pPr algn="ctr"/>
            <a:r>
              <a:rPr lang="ru-RU" sz="2000" dirty="0"/>
              <a:t>Гарантийный фонд Московской области</a:t>
            </a:r>
            <a:endParaRPr lang="ru-RU" dirty="0"/>
          </a:p>
        </p:txBody>
      </p:sp>
      <p:sp>
        <p:nvSpPr>
          <p:cNvPr id="3" name="Номер слайда 2">
            <a:extLst>
              <a:ext uri="{FF2B5EF4-FFF2-40B4-BE49-F238E27FC236}">
                <a16:creationId xmlns="" xmlns:a16="http://schemas.microsoft.com/office/drawing/2014/main" id="{5DCC0F4C-0C13-B46E-E568-0B0D3C341527}"/>
              </a:ext>
            </a:extLst>
          </p:cNvPr>
          <p:cNvSpPr>
            <a:spLocks noGrp="1"/>
          </p:cNvSpPr>
          <p:nvPr>
            <p:ph type="sldNum" sz="quarter" idx="10"/>
          </p:nvPr>
        </p:nvSpPr>
        <p:spPr/>
        <p:txBody>
          <a:bodyPr/>
          <a:lstStyle/>
          <a:p>
            <a:pPr>
              <a:defRPr/>
            </a:pPr>
            <a:fld id="{A75F70F0-0F10-43DB-B21C-44BBECAE22B0}" type="slidenum">
              <a:rPr lang="en-US" altLang="ru-RU" smtClean="0"/>
              <a:pPr>
                <a:defRPr/>
              </a:pPr>
              <a:t>22</a:t>
            </a:fld>
            <a:endParaRPr lang="en-US" altLang="ru-RU"/>
          </a:p>
        </p:txBody>
      </p:sp>
      <p:sp>
        <p:nvSpPr>
          <p:cNvPr id="6" name="Прямоугольник: скругленные углы 5">
            <a:extLst>
              <a:ext uri="{FF2B5EF4-FFF2-40B4-BE49-F238E27FC236}">
                <a16:creationId xmlns="" xmlns:a16="http://schemas.microsoft.com/office/drawing/2014/main" id="{0CD000A1-C5EE-1218-F90E-ADC47C2734C2}"/>
              </a:ext>
            </a:extLst>
          </p:cNvPr>
          <p:cNvSpPr/>
          <p:nvPr/>
        </p:nvSpPr>
        <p:spPr bwMode="auto">
          <a:xfrm>
            <a:off x="3472910" y="1415469"/>
            <a:ext cx="2960180" cy="824000"/>
          </a:xfrm>
          <a:prstGeom prst="roundRect">
            <a:avLst/>
          </a:prstGeom>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tx1"/>
                </a:solidFill>
                <a:effectLst/>
                <a:latin typeface="Arial" charset="0"/>
              </a:rPr>
              <a:t>Поручительство для МСП и СЗ</a:t>
            </a:r>
            <a:endParaRPr kumimoji="0" lang="ru-RU" sz="2000" b="1" i="1" u="none" strike="noStrike" cap="none" normalizeH="0" baseline="0" dirty="0">
              <a:ln>
                <a:noFill/>
              </a:ln>
              <a:solidFill>
                <a:srgbClr val="C00000"/>
              </a:solidFill>
              <a:effectLst/>
              <a:latin typeface="Arial" charset="0"/>
            </a:endParaRPr>
          </a:p>
        </p:txBody>
      </p:sp>
      <p:sp>
        <p:nvSpPr>
          <p:cNvPr id="7" name="Прямоугольник: скругленные углы 6">
            <a:extLst>
              <a:ext uri="{FF2B5EF4-FFF2-40B4-BE49-F238E27FC236}">
                <a16:creationId xmlns="" xmlns:a16="http://schemas.microsoft.com/office/drawing/2014/main" id="{C44D02FB-A3CE-25EB-2A32-A840B20DE2F3}"/>
              </a:ext>
            </a:extLst>
          </p:cNvPr>
          <p:cNvSpPr/>
          <p:nvPr/>
        </p:nvSpPr>
        <p:spPr bwMode="auto">
          <a:xfrm>
            <a:off x="377752" y="3813824"/>
            <a:ext cx="199201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Кредит</a:t>
            </a:r>
            <a:endParaRPr lang="ru-RU" sz="3200" dirty="0">
              <a:effectLst/>
            </a:endParaRPr>
          </a:p>
        </p:txBody>
      </p:sp>
      <p:sp>
        <p:nvSpPr>
          <p:cNvPr id="8" name="Прямоугольник: скругленные углы 7">
            <a:extLst>
              <a:ext uri="{FF2B5EF4-FFF2-40B4-BE49-F238E27FC236}">
                <a16:creationId xmlns="" xmlns:a16="http://schemas.microsoft.com/office/drawing/2014/main" id="{2877033C-31B0-0681-BC34-4647B610A619}"/>
              </a:ext>
            </a:extLst>
          </p:cNvPr>
          <p:cNvSpPr/>
          <p:nvPr/>
        </p:nvSpPr>
        <p:spPr bwMode="auto">
          <a:xfrm>
            <a:off x="2628871" y="3813824"/>
            <a:ext cx="198000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Лизинг</a:t>
            </a:r>
          </a:p>
        </p:txBody>
      </p:sp>
      <p:sp>
        <p:nvSpPr>
          <p:cNvPr id="9" name="Прямоугольник: скругленные углы 8">
            <a:extLst>
              <a:ext uri="{FF2B5EF4-FFF2-40B4-BE49-F238E27FC236}">
                <a16:creationId xmlns="" xmlns:a16="http://schemas.microsoft.com/office/drawing/2014/main" id="{ADAD565A-46C2-83CC-F6C3-A1CFFCA785B1}"/>
              </a:ext>
            </a:extLst>
          </p:cNvPr>
          <p:cNvSpPr/>
          <p:nvPr/>
        </p:nvSpPr>
        <p:spPr bwMode="auto">
          <a:xfrm>
            <a:off x="4877491" y="3813824"/>
            <a:ext cx="1980000"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3200" b="1" i="1" dirty="0">
                <a:solidFill>
                  <a:schemeClr val="tx1"/>
                </a:solidFill>
                <a:latin typeface="Arial" charset="0"/>
              </a:rPr>
              <a:t>Заем</a:t>
            </a:r>
          </a:p>
        </p:txBody>
      </p:sp>
      <p:sp>
        <p:nvSpPr>
          <p:cNvPr id="10" name="Прямоугольник: скругленные углы 9">
            <a:extLst>
              <a:ext uri="{FF2B5EF4-FFF2-40B4-BE49-F238E27FC236}">
                <a16:creationId xmlns="" xmlns:a16="http://schemas.microsoft.com/office/drawing/2014/main" id="{98291152-9763-17A2-DE2B-2E893295B24B}"/>
              </a:ext>
            </a:extLst>
          </p:cNvPr>
          <p:cNvSpPr/>
          <p:nvPr/>
        </p:nvSpPr>
        <p:spPr bwMode="auto">
          <a:xfrm>
            <a:off x="7126111" y="3813824"/>
            <a:ext cx="2469457" cy="6961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ru-RU" sz="2000" b="1" i="1" dirty="0">
                <a:solidFill>
                  <a:schemeClr val="tx1"/>
                </a:solidFill>
                <a:latin typeface="Arial" charset="0"/>
              </a:rPr>
              <a:t>Банковская гарантия</a:t>
            </a:r>
            <a:endParaRPr lang="ru-RU" sz="2000" dirty="0">
              <a:effectLst/>
            </a:endParaRPr>
          </a:p>
        </p:txBody>
      </p:sp>
      <p:cxnSp>
        <p:nvCxnSpPr>
          <p:cNvPr id="12" name="Прямая со стрелкой 11">
            <a:extLst>
              <a:ext uri="{FF2B5EF4-FFF2-40B4-BE49-F238E27FC236}">
                <a16:creationId xmlns="" xmlns:a16="http://schemas.microsoft.com/office/drawing/2014/main" id="{7C01A1E0-44F8-3CFF-9FEB-5B27628728F7}"/>
              </a:ext>
            </a:extLst>
          </p:cNvPr>
          <p:cNvCxnSpPr>
            <a:stCxn id="6" idx="2"/>
            <a:endCxn id="7" idx="0"/>
          </p:cNvCxnSpPr>
          <p:nvPr/>
        </p:nvCxnSpPr>
        <p:spPr bwMode="auto">
          <a:xfrm flipH="1">
            <a:off x="1373757" y="2239469"/>
            <a:ext cx="3579243"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3" name="Прямая со стрелкой 12">
            <a:extLst>
              <a:ext uri="{FF2B5EF4-FFF2-40B4-BE49-F238E27FC236}">
                <a16:creationId xmlns="" xmlns:a16="http://schemas.microsoft.com/office/drawing/2014/main" id="{AB064AB3-D444-A7F1-5EEB-158101FC73C4}"/>
              </a:ext>
            </a:extLst>
          </p:cNvPr>
          <p:cNvCxnSpPr>
            <a:cxnSpLocks/>
            <a:stCxn id="6" idx="2"/>
            <a:endCxn id="8" idx="0"/>
          </p:cNvCxnSpPr>
          <p:nvPr/>
        </p:nvCxnSpPr>
        <p:spPr bwMode="auto">
          <a:xfrm flipH="1">
            <a:off x="3618871" y="2239469"/>
            <a:ext cx="1334129"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4" name="Прямая со стрелкой 13">
            <a:extLst>
              <a:ext uri="{FF2B5EF4-FFF2-40B4-BE49-F238E27FC236}">
                <a16:creationId xmlns="" xmlns:a16="http://schemas.microsoft.com/office/drawing/2014/main" id="{7AA65E83-8E0D-18AF-4B3D-5F9BC059F8B1}"/>
              </a:ext>
            </a:extLst>
          </p:cNvPr>
          <p:cNvCxnSpPr>
            <a:cxnSpLocks/>
            <a:stCxn id="6" idx="2"/>
            <a:endCxn id="9" idx="0"/>
          </p:cNvCxnSpPr>
          <p:nvPr/>
        </p:nvCxnSpPr>
        <p:spPr bwMode="auto">
          <a:xfrm>
            <a:off x="4953000" y="2239469"/>
            <a:ext cx="914491"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a:extLst>
              <a:ext uri="{FF2B5EF4-FFF2-40B4-BE49-F238E27FC236}">
                <a16:creationId xmlns="" xmlns:a16="http://schemas.microsoft.com/office/drawing/2014/main" id="{3879B803-284B-D0D1-FF41-7C9B2DCF0FCB}"/>
              </a:ext>
            </a:extLst>
          </p:cNvPr>
          <p:cNvCxnSpPr>
            <a:cxnSpLocks/>
            <a:stCxn id="6" idx="2"/>
            <a:endCxn id="10" idx="0"/>
          </p:cNvCxnSpPr>
          <p:nvPr/>
        </p:nvCxnSpPr>
        <p:spPr bwMode="auto">
          <a:xfrm>
            <a:off x="4953000" y="2239469"/>
            <a:ext cx="3407840" cy="1574355"/>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427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203A48-91CE-1B56-9053-44DF8B606DE0}"/>
              </a:ext>
            </a:extLst>
          </p:cNvPr>
          <p:cNvSpPr>
            <a:spLocks noGrp="1"/>
          </p:cNvSpPr>
          <p:nvPr>
            <p:ph type="title"/>
          </p:nvPr>
        </p:nvSpPr>
        <p:spPr>
          <a:xfrm>
            <a:off x="131763" y="263525"/>
            <a:ext cx="9240837" cy="276999"/>
          </a:xfrm>
        </p:spPr>
        <p:txBody>
          <a:bodyPr/>
          <a:lstStyle/>
          <a:p>
            <a:pPr algn="ctr"/>
            <a:r>
              <a:rPr lang="ru-RU" sz="1800" dirty="0"/>
              <a:t>Гарантийный фонд Московской области</a:t>
            </a:r>
            <a:endParaRPr lang="ru-RU" dirty="0"/>
          </a:p>
        </p:txBody>
      </p:sp>
      <p:sp>
        <p:nvSpPr>
          <p:cNvPr id="3" name="Номер слайда 2">
            <a:extLst>
              <a:ext uri="{FF2B5EF4-FFF2-40B4-BE49-F238E27FC236}">
                <a16:creationId xmlns="" xmlns:a16="http://schemas.microsoft.com/office/drawing/2014/main" id="{04023933-2EDA-355C-5764-F1FD9354FCF7}"/>
              </a:ext>
            </a:extLst>
          </p:cNvPr>
          <p:cNvSpPr>
            <a:spLocks noGrp="1"/>
          </p:cNvSpPr>
          <p:nvPr>
            <p:ph type="sldNum" sz="quarter" idx="10"/>
          </p:nvPr>
        </p:nvSpPr>
        <p:spPr/>
        <p:txBody>
          <a:bodyPr/>
          <a:lstStyle/>
          <a:p>
            <a:pPr>
              <a:defRPr/>
            </a:pPr>
            <a:fld id="{A75F70F0-0F10-43DB-B21C-44BBECAE22B0}" type="slidenum">
              <a:rPr lang="en-US" altLang="ru-RU" smtClean="0"/>
              <a:pPr>
                <a:defRPr/>
              </a:pPr>
              <a:t>23</a:t>
            </a:fld>
            <a:endParaRPr lang="en-US" altLang="ru-RU"/>
          </a:p>
        </p:txBody>
      </p:sp>
      <p:sp>
        <p:nvSpPr>
          <p:cNvPr id="4" name="TextBox 3">
            <a:extLst>
              <a:ext uri="{FF2B5EF4-FFF2-40B4-BE49-F238E27FC236}">
                <a16:creationId xmlns="" xmlns:a16="http://schemas.microsoft.com/office/drawing/2014/main" id="{ADE845C9-B15D-7E7C-28CF-DDBE33CE0A45}"/>
              </a:ext>
            </a:extLst>
          </p:cNvPr>
          <p:cNvSpPr txBox="1"/>
          <p:nvPr/>
        </p:nvSpPr>
        <p:spPr>
          <a:xfrm>
            <a:off x="596196" y="2605858"/>
            <a:ext cx="3052777" cy="646331"/>
          </a:xfrm>
          <a:prstGeom prst="rect">
            <a:avLst/>
          </a:prstGeom>
          <a:noFill/>
        </p:spPr>
        <p:txBody>
          <a:bodyPr wrap="square" rtlCol="0">
            <a:spAutoFit/>
          </a:bodyPr>
          <a:lstStyle/>
          <a:p>
            <a:r>
              <a:rPr lang="ru-RU" sz="3600" b="1" dirty="0"/>
              <a:t>Кредит</a:t>
            </a:r>
          </a:p>
        </p:txBody>
      </p:sp>
      <p:sp>
        <p:nvSpPr>
          <p:cNvPr id="5" name="TextBox 4">
            <a:extLst>
              <a:ext uri="{FF2B5EF4-FFF2-40B4-BE49-F238E27FC236}">
                <a16:creationId xmlns="" xmlns:a16="http://schemas.microsoft.com/office/drawing/2014/main" id="{FF5149E2-6D93-E9C9-F543-8E2655F6CBE9}"/>
              </a:ext>
            </a:extLst>
          </p:cNvPr>
          <p:cNvSpPr txBox="1"/>
          <p:nvPr/>
        </p:nvSpPr>
        <p:spPr>
          <a:xfrm>
            <a:off x="596196" y="3355423"/>
            <a:ext cx="3080526" cy="646331"/>
          </a:xfrm>
          <a:prstGeom prst="rect">
            <a:avLst/>
          </a:prstGeom>
          <a:noFill/>
        </p:spPr>
        <p:txBody>
          <a:bodyPr wrap="square" rtlCol="0">
            <a:spAutoFit/>
          </a:bodyPr>
          <a:lstStyle/>
          <a:p>
            <a:r>
              <a:rPr lang="ru-RU" sz="3600" b="1" dirty="0" smtClean="0">
                <a:solidFill>
                  <a:srgbClr val="C00000"/>
                </a:solidFill>
              </a:rPr>
              <a:t>1</a:t>
            </a:r>
            <a:r>
              <a:rPr lang="en-US" sz="3600" b="1" dirty="0" smtClean="0">
                <a:solidFill>
                  <a:srgbClr val="C00000"/>
                </a:solidFill>
              </a:rPr>
              <a:t>0</a:t>
            </a:r>
            <a:r>
              <a:rPr lang="ru-RU" sz="3600" b="1" dirty="0" smtClean="0">
                <a:solidFill>
                  <a:srgbClr val="C00000"/>
                </a:solidFill>
              </a:rPr>
              <a:t> </a:t>
            </a:r>
            <a:r>
              <a:rPr lang="ru-RU" sz="3600" b="1" dirty="0">
                <a:solidFill>
                  <a:srgbClr val="C00000"/>
                </a:solidFill>
              </a:rPr>
              <a:t>000 000</a:t>
            </a:r>
          </a:p>
        </p:txBody>
      </p:sp>
      <p:pic>
        <p:nvPicPr>
          <p:cNvPr id="2050" name="Picture 2">
            <a:extLst>
              <a:ext uri="{FF2B5EF4-FFF2-40B4-BE49-F238E27FC236}">
                <a16:creationId xmlns="" xmlns:a16="http://schemas.microsoft.com/office/drawing/2014/main" id="{4D57C6F2-8927-73AA-3CD4-EE62C5F51B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9077" y="703659"/>
            <a:ext cx="3275162" cy="1925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25256DBC-624C-68E6-87EB-D57DD2DF175A}"/>
              </a:ext>
            </a:extLst>
          </p:cNvPr>
          <p:cNvSpPr txBox="1"/>
          <p:nvPr/>
        </p:nvSpPr>
        <p:spPr>
          <a:xfrm>
            <a:off x="3215417" y="3309543"/>
            <a:ext cx="625063" cy="769441"/>
          </a:xfrm>
          <a:prstGeom prst="rect">
            <a:avLst/>
          </a:prstGeom>
          <a:noFill/>
        </p:spPr>
        <p:txBody>
          <a:bodyPr wrap="square" rtlCol="0">
            <a:spAutoFit/>
          </a:bodyPr>
          <a:lstStyle/>
          <a:p>
            <a:r>
              <a:rPr lang="ru-RU" sz="4400" b="1" dirty="0">
                <a:solidFill>
                  <a:srgbClr val="C00000"/>
                </a:solidFill>
              </a:rPr>
              <a:t>=</a:t>
            </a:r>
          </a:p>
        </p:txBody>
      </p:sp>
      <p:sp>
        <p:nvSpPr>
          <p:cNvPr id="8" name="TextBox 7">
            <a:extLst>
              <a:ext uri="{FF2B5EF4-FFF2-40B4-BE49-F238E27FC236}">
                <a16:creationId xmlns="" xmlns:a16="http://schemas.microsoft.com/office/drawing/2014/main" id="{C2FF05D1-91E0-3CAB-9116-9048895CB7BF}"/>
              </a:ext>
            </a:extLst>
          </p:cNvPr>
          <p:cNvSpPr txBox="1"/>
          <p:nvPr/>
        </p:nvSpPr>
        <p:spPr>
          <a:xfrm>
            <a:off x="4212108" y="2745561"/>
            <a:ext cx="2700069" cy="646331"/>
          </a:xfrm>
          <a:prstGeom prst="rect">
            <a:avLst/>
          </a:prstGeom>
          <a:noFill/>
        </p:spPr>
        <p:txBody>
          <a:bodyPr wrap="square" rtlCol="0">
            <a:spAutoFit/>
          </a:bodyPr>
          <a:lstStyle/>
          <a:p>
            <a:r>
              <a:rPr lang="ru-RU" sz="3600" b="1" dirty="0" smtClean="0">
                <a:solidFill>
                  <a:srgbClr val="C00000"/>
                </a:solidFill>
              </a:rPr>
              <a:t>3</a:t>
            </a:r>
            <a:r>
              <a:rPr lang="en-US" sz="3600" b="1" dirty="0" smtClean="0">
                <a:solidFill>
                  <a:srgbClr val="C00000"/>
                </a:solidFill>
              </a:rPr>
              <a:t> 0</a:t>
            </a:r>
            <a:r>
              <a:rPr lang="ru-RU" sz="3600" b="1" dirty="0" smtClean="0">
                <a:solidFill>
                  <a:srgbClr val="C00000"/>
                </a:solidFill>
              </a:rPr>
              <a:t>00 </a:t>
            </a:r>
            <a:r>
              <a:rPr lang="ru-RU" sz="3600" b="1" dirty="0">
                <a:solidFill>
                  <a:srgbClr val="C00000"/>
                </a:solidFill>
              </a:rPr>
              <a:t>000</a:t>
            </a:r>
          </a:p>
        </p:txBody>
      </p:sp>
      <p:sp>
        <p:nvSpPr>
          <p:cNvPr id="9" name="TextBox 8">
            <a:extLst>
              <a:ext uri="{FF2B5EF4-FFF2-40B4-BE49-F238E27FC236}">
                <a16:creationId xmlns="" xmlns:a16="http://schemas.microsoft.com/office/drawing/2014/main" id="{53055C0D-2F43-C79D-A9A7-4F888B3B11F1}"/>
              </a:ext>
            </a:extLst>
          </p:cNvPr>
          <p:cNvSpPr txBox="1"/>
          <p:nvPr/>
        </p:nvSpPr>
        <p:spPr>
          <a:xfrm>
            <a:off x="5032431" y="3351107"/>
            <a:ext cx="528250" cy="646331"/>
          </a:xfrm>
          <a:prstGeom prst="rect">
            <a:avLst/>
          </a:prstGeom>
          <a:noFill/>
        </p:spPr>
        <p:txBody>
          <a:bodyPr wrap="square" rtlCol="0">
            <a:spAutoFit/>
          </a:bodyPr>
          <a:lstStyle/>
          <a:p>
            <a:r>
              <a:rPr lang="ru-RU" sz="3600" b="1" dirty="0">
                <a:solidFill>
                  <a:srgbClr val="C00000"/>
                </a:solidFill>
              </a:rPr>
              <a:t>+</a:t>
            </a:r>
          </a:p>
        </p:txBody>
      </p:sp>
      <p:sp>
        <p:nvSpPr>
          <p:cNvPr id="10" name="TextBox 9">
            <a:extLst>
              <a:ext uri="{FF2B5EF4-FFF2-40B4-BE49-F238E27FC236}">
                <a16:creationId xmlns="" xmlns:a16="http://schemas.microsoft.com/office/drawing/2014/main" id="{E66961B3-5C77-11B6-37B8-D8BFAD07FBA7}"/>
              </a:ext>
            </a:extLst>
          </p:cNvPr>
          <p:cNvSpPr txBox="1"/>
          <p:nvPr/>
        </p:nvSpPr>
        <p:spPr>
          <a:xfrm>
            <a:off x="4227268" y="4072925"/>
            <a:ext cx="2700069" cy="646331"/>
          </a:xfrm>
          <a:prstGeom prst="rect">
            <a:avLst/>
          </a:prstGeom>
          <a:noFill/>
        </p:spPr>
        <p:txBody>
          <a:bodyPr wrap="square" rtlCol="0">
            <a:spAutoFit/>
          </a:bodyPr>
          <a:lstStyle/>
          <a:p>
            <a:r>
              <a:rPr lang="ru-RU" sz="3600" b="1" dirty="0" smtClean="0">
                <a:solidFill>
                  <a:srgbClr val="C00000"/>
                </a:solidFill>
              </a:rPr>
              <a:t>7</a:t>
            </a:r>
            <a:r>
              <a:rPr lang="en-US" sz="3600" b="1" dirty="0" smtClean="0">
                <a:solidFill>
                  <a:srgbClr val="C00000"/>
                </a:solidFill>
              </a:rPr>
              <a:t> 0</a:t>
            </a:r>
            <a:r>
              <a:rPr lang="ru-RU" sz="3600" b="1" dirty="0" smtClean="0">
                <a:solidFill>
                  <a:srgbClr val="C00000"/>
                </a:solidFill>
              </a:rPr>
              <a:t>00 </a:t>
            </a:r>
            <a:r>
              <a:rPr lang="ru-RU" sz="3600" b="1" dirty="0">
                <a:solidFill>
                  <a:srgbClr val="C00000"/>
                </a:solidFill>
              </a:rPr>
              <a:t>000</a:t>
            </a:r>
          </a:p>
        </p:txBody>
      </p:sp>
      <p:sp>
        <p:nvSpPr>
          <p:cNvPr id="11" name="TextBox 10">
            <a:extLst>
              <a:ext uri="{FF2B5EF4-FFF2-40B4-BE49-F238E27FC236}">
                <a16:creationId xmlns="" xmlns:a16="http://schemas.microsoft.com/office/drawing/2014/main" id="{F7224FE6-42DE-2D19-9548-DFDD197B110F}"/>
              </a:ext>
            </a:extLst>
          </p:cNvPr>
          <p:cNvSpPr txBox="1"/>
          <p:nvPr/>
        </p:nvSpPr>
        <p:spPr>
          <a:xfrm>
            <a:off x="4227268" y="4834018"/>
            <a:ext cx="2131968" cy="1200329"/>
          </a:xfrm>
          <a:prstGeom prst="rect">
            <a:avLst/>
          </a:prstGeom>
          <a:noFill/>
        </p:spPr>
        <p:txBody>
          <a:bodyPr wrap="square" rtlCol="0">
            <a:spAutoFit/>
          </a:bodyPr>
          <a:lstStyle/>
          <a:p>
            <a:pPr algn="ctr"/>
            <a:r>
              <a:rPr lang="ru-RU" sz="3600" b="1" dirty="0" smtClean="0"/>
              <a:t>Пор-во</a:t>
            </a:r>
          </a:p>
          <a:p>
            <a:pPr algn="ctr"/>
            <a:r>
              <a:rPr lang="ru-RU" sz="3600" b="1" dirty="0" smtClean="0"/>
              <a:t>МОГФ</a:t>
            </a:r>
            <a:endParaRPr lang="ru-RU" sz="3600" b="1" dirty="0"/>
          </a:p>
        </p:txBody>
      </p:sp>
      <p:sp>
        <p:nvSpPr>
          <p:cNvPr id="14" name="TextBox 13">
            <a:extLst>
              <a:ext uri="{FF2B5EF4-FFF2-40B4-BE49-F238E27FC236}">
                <a16:creationId xmlns="" xmlns:a16="http://schemas.microsoft.com/office/drawing/2014/main" id="{53055C0D-2F43-C79D-A9A7-4F888B3B11F1}"/>
              </a:ext>
            </a:extLst>
          </p:cNvPr>
          <p:cNvSpPr txBox="1"/>
          <p:nvPr/>
        </p:nvSpPr>
        <p:spPr>
          <a:xfrm>
            <a:off x="7869840" y="3370499"/>
            <a:ext cx="528250" cy="646331"/>
          </a:xfrm>
          <a:prstGeom prst="rect">
            <a:avLst/>
          </a:prstGeom>
          <a:noFill/>
        </p:spPr>
        <p:txBody>
          <a:bodyPr wrap="square" rtlCol="0">
            <a:spAutoFit/>
          </a:bodyPr>
          <a:lstStyle/>
          <a:p>
            <a:r>
              <a:rPr lang="ru-RU" sz="3600" b="1" dirty="0">
                <a:solidFill>
                  <a:srgbClr val="C00000"/>
                </a:solidFill>
              </a:rPr>
              <a:t>+</a:t>
            </a:r>
          </a:p>
        </p:txBody>
      </p:sp>
      <p:sp>
        <p:nvSpPr>
          <p:cNvPr id="16" name="TextBox 15">
            <a:extLst>
              <a:ext uri="{FF2B5EF4-FFF2-40B4-BE49-F238E27FC236}">
                <a16:creationId xmlns="" xmlns:a16="http://schemas.microsoft.com/office/drawing/2014/main" id="{E66961B3-5C77-11B6-37B8-D8BFAD07FBA7}"/>
              </a:ext>
            </a:extLst>
          </p:cNvPr>
          <p:cNvSpPr txBox="1"/>
          <p:nvPr/>
        </p:nvSpPr>
        <p:spPr>
          <a:xfrm>
            <a:off x="6915054" y="4075694"/>
            <a:ext cx="2700069" cy="646331"/>
          </a:xfrm>
          <a:prstGeom prst="rect">
            <a:avLst/>
          </a:prstGeom>
          <a:noFill/>
        </p:spPr>
        <p:txBody>
          <a:bodyPr wrap="square" rtlCol="0">
            <a:spAutoFit/>
          </a:bodyPr>
          <a:lstStyle/>
          <a:p>
            <a:r>
              <a:rPr lang="ru-RU" sz="3600" b="1" dirty="0">
                <a:solidFill>
                  <a:srgbClr val="C00000"/>
                </a:solidFill>
              </a:rPr>
              <a:t>5</a:t>
            </a:r>
            <a:r>
              <a:rPr lang="en-US" sz="3600" b="1" dirty="0" smtClean="0">
                <a:solidFill>
                  <a:srgbClr val="C00000"/>
                </a:solidFill>
              </a:rPr>
              <a:t> 0</a:t>
            </a:r>
            <a:r>
              <a:rPr lang="ru-RU" sz="3600" b="1" dirty="0" smtClean="0">
                <a:solidFill>
                  <a:srgbClr val="C00000"/>
                </a:solidFill>
              </a:rPr>
              <a:t>00 </a:t>
            </a:r>
            <a:r>
              <a:rPr lang="ru-RU" sz="3600" b="1" dirty="0">
                <a:solidFill>
                  <a:srgbClr val="C00000"/>
                </a:solidFill>
              </a:rPr>
              <a:t>000</a:t>
            </a:r>
          </a:p>
        </p:txBody>
      </p:sp>
      <p:sp>
        <p:nvSpPr>
          <p:cNvPr id="17" name="TextBox 16">
            <a:extLst>
              <a:ext uri="{FF2B5EF4-FFF2-40B4-BE49-F238E27FC236}">
                <a16:creationId xmlns="" xmlns:a16="http://schemas.microsoft.com/office/drawing/2014/main" id="{53055C0D-2F43-C79D-A9A7-4F888B3B11F1}"/>
              </a:ext>
            </a:extLst>
          </p:cNvPr>
          <p:cNvSpPr txBox="1"/>
          <p:nvPr/>
        </p:nvSpPr>
        <p:spPr>
          <a:xfrm>
            <a:off x="6085637" y="3370500"/>
            <a:ext cx="1429072" cy="646331"/>
          </a:xfrm>
          <a:prstGeom prst="rect">
            <a:avLst/>
          </a:prstGeom>
          <a:noFill/>
        </p:spPr>
        <p:txBody>
          <a:bodyPr wrap="square" rtlCol="0">
            <a:spAutoFit/>
          </a:bodyPr>
          <a:lstStyle/>
          <a:p>
            <a:r>
              <a:rPr lang="ru-RU" sz="3600" b="1" dirty="0" smtClean="0">
                <a:solidFill>
                  <a:srgbClr val="C00000"/>
                </a:solidFill>
              </a:rPr>
              <a:t>или</a:t>
            </a:r>
            <a:endParaRPr lang="ru-RU" sz="3600" b="1" dirty="0">
              <a:solidFill>
                <a:srgbClr val="C00000"/>
              </a:solidFill>
            </a:endParaRPr>
          </a:p>
        </p:txBody>
      </p:sp>
      <p:sp>
        <p:nvSpPr>
          <p:cNvPr id="18" name="TextBox 17">
            <a:extLst>
              <a:ext uri="{FF2B5EF4-FFF2-40B4-BE49-F238E27FC236}">
                <a16:creationId xmlns="" xmlns:a16="http://schemas.microsoft.com/office/drawing/2014/main" id="{C2FF05D1-91E0-3CAB-9116-9048895CB7BF}"/>
              </a:ext>
            </a:extLst>
          </p:cNvPr>
          <p:cNvSpPr txBox="1"/>
          <p:nvPr/>
        </p:nvSpPr>
        <p:spPr>
          <a:xfrm>
            <a:off x="6891578" y="2773266"/>
            <a:ext cx="2700069" cy="646331"/>
          </a:xfrm>
          <a:prstGeom prst="rect">
            <a:avLst/>
          </a:prstGeom>
          <a:noFill/>
        </p:spPr>
        <p:txBody>
          <a:bodyPr wrap="square" rtlCol="0">
            <a:spAutoFit/>
          </a:bodyPr>
          <a:lstStyle/>
          <a:p>
            <a:r>
              <a:rPr lang="ru-RU" sz="3600" b="1" dirty="0">
                <a:solidFill>
                  <a:srgbClr val="C00000"/>
                </a:solidFill>
              </a:rPr>
              <a:t>5</a:t>
            </a:r>
            <a:r>
              <a:rPr lang="en-US" sz="3600" b="1" dirty="0" smtClean="0">
                <a:solidFill>
                  <a:srgbClr val="C00000"/>
                </a:solidFill>
              </a:rPr>
              <a:t> 0</a:t>
            </a:r>
            <a:r>
              <a:rPr lang="ru-RU" sz="3600" b="1" dirty="0" smtClean="0">
                <a:solidFill>
                  <a:srgbClr val="C00000"/>
                </a:solidFill>
              </a:rPr>
              <a:t>00 </a:t>
            </a:r>
            <a:r>
              <a:rPr lang="ru-RU" sz="3600" b="1" dirty="0">
                <a:solidFill>
                  <a:srgbClr val="C00000"/>
                </a:solidFill>
              </a:rPr>
              <a:t>000</a:t>
            </a:r>
          </a:p>
        </p:txBody>
      </p:sp>
      <p:sp>
        <p:nvSpPr>
          <p:cNvPr id="19" name="TextBox 18">
            <a:extLst>
              <a:ext uri="{FF2B5EF4-FFF2-40B4-BE49-F238E27FC236}">
                <a16:creationId xmlns="" xmlns:a16="http://schemas.microsoft.com/office/drawing/2014/main" id="{F7224FE6-42DE-2D19-9548-DFDD197B110F}"/>
              </a:ext>
            </a:extLst>
          </p:cNvPr>
          <p:cNvSpPr txBox="1"/>
          <p:nvPr/>
        </p:nvSpPr>
        <p:spPr>
          <a:xfrm>
            <a:off x="6745917" y="4878351"/>
            <a:ext cx="2683480" cy="1200329"/>
          </a:xfrm>
          <a:prstGeom prst="rect">
            <a:avLst/>
          </a:prstGeom>
          <a:noFill/>
        </p:spPr>
        <p:txBody>
          <a:bodyPr wrap="square" rtlCol="0">
            <a:spAutoFit/>
          </a:bodyPr>
          <a:lstStyle/>
          <a:p>
            <a:pPr algn="ctr"/>
            <a:r>
              <a:rPr lang="ru-RU" sz="3600" b="1" dirty="0" smtClean="0"/>
              <a:t>Без пор-</a:t>
            </a:r>
            <a:r>
              <a:rPr lang="ru-RU" sz="3600" b="1" dirty="0" err="1" smtClean="0"/>
              <a:t>ва</a:t>
            </a:r>
            <a:r>
              <a:rPr lang="ru-RU" sz="3600" b="1" dirty="0" smtClean="0"/>
              <a:t> МОГФ</a:t>
            </a:r>
            <a:endParaRPr lang="ru-RU" sz="3600" b="1" dirty="0"/>
          </a:p>
        </p:txBody>
      </p:sp>
    </p:spTree>
    <p:extLst>
      <p:ext uri="{BB962C8B-B14F-4D97-AF65-F5344CB8AC3E}">
        <p14:creationId xmlns:p14="http://schemas.microsoft.com/office/powerpoint/2010/main" val="162702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4D248CC-3D4F-EA44-5AFF-1A8652EC07FC}"/>
              </a:ext>
            </a:extLst>
          </p:cNvPr>
          <p:cNvSpPr>
            <a:spLocks noGrp="1"/>
          </p:cNvSpPr>
          <p:nvPr>
            <p:ph type="title"/>
          </p:nvPr>
        </p:nvSpPr>
        <p:spPr>
          <a:xfrm>
            <a:off x="131763" y="263525"/>
            <a:ext cx="9240837" cy="307777"/>
          </a:xfrm>
        </p:spPr>
        <p:txBody>
          <a:bodyPr/>
          <a:lstStyle/>
          <a:p>
            <a:pPr algn="ctr"/>
            <a:r>
              <a:rPr lang="ru-RU" sz="2000" dirty="0"/>
              <a:t>Гарантийный фонд Московской области</a:t>
            </a:r>
            <a:endParaRPr lang="ru-RU" dirty="0"/>
          </a:p>
        </p:txBody>
      </p:sp>
      <p:sp>
        <p:nvSpPr>
          <p:cNvPr id="3" name="Номер слайда 2">
            <a:extLst>
              <a:ext uri="{FF2B5EF4-FFF2-40B4-BE49-F238E27FC236}">
                <a16:creationId xmlns="" xmlns:a16="http://schemas.microsoft.com/office/drawing/2014/main" id="{3B8B3153-21F0-D233-BB2C-56CBA87ED255}"/>
              </a:ext>
            </a:extLst>
          </p:cNvPr>
          <p:cNvSpPr>
            <a:spLocks noGrp="1"/>
          </p:cNvSpPr>
          <p:nvPr>
            <p:ph type="sldNum" sz="quarter" idx="10"/>
          </p:nvPr>
        </p:nvSpPr>
        <p:spPr/>
        <p:txBody>
          <a:bodyPr/>
          <a:lstStyle/>
          <a:p>
            <a:pPr>
              <a:defRPr/>
            </a:pPr>
            <a:fld id="{A75F70F0-0F10-43DB-B21C-44BBECAE22B0}" type="slidenum">
              <a:rPr lang="en-US" altLang="ru-RU" smtClean="0"/>
              <a:pPr>
                <a:defRPr/>
              </a:pPr>
              <a:t>24</a:t>
            </a:fld>
            <a:endParaRPr lang="en-US" altLang="ru-RU"/>
          </a:p>
        </p:txBody>
      </p:sp>
      <p:sp>
        <p:nvSpPr>
          <p:cNvPr id="5" name="TextBox 4">
            <a:extLst>
              <a:ext uri="{FF2B5EF4-FFF2-40B4-BE49-F238E27FC236}">
                <a16:creationId xmlns="" xmlns:a16="http://schemas.microsoft.com/office/drawing/2014/main" id="{73B3BD09-E307-A7B3-0FE7-18B9BF819443}"/>
              </a:ext>
            </a:extLst>
          </p:cNvPr>
          <p:cNvSpPr txBox="1"/>
          <p:nvPr/>
        </p:nvSpPr>
        <p:spPr>
          <a:xfrm>
            <a:off x="3470747" y="1103348"/>
            <a:ext cx="3316915" cy="400110"/>
          </a:xfrm>
          <a:prstGeom prst="rect">
            <a:avLst/>
          </a:prstGeom>
          <a:noFill/>
        </p:spPr>
        <p:txBody>
          <a:bodyPr wrap="square" rtlCol="0">
            <a:spAutoFit/>
          </a:bodyPr>
          <a:lstStyle/>
          <a:p>
            <a:r>
              <a:rPr lang="ru-RU" sz="2000" b="1" dirty="0"/>
              <a:t>Доля поручительства</a:t>
            </a:r>
          </a:p>
        </p:txBody>
      </p:sp>
      <p:graphicFrame>
        <p:nvGraphicFramePr>
          <p:cNvPr id="6" name="Таблица 6">
            <a:extLst>
              <a:ext uri="{FF2B5EF4-FFF2-40B4-BE49-F238E27FC236}">
                <a16:creationId xmlns="" xmlns:a16="http://schemas.microsoft.com/office/drawing/2014/main" id="{D902BDB1-3A40-E63D-F9CC-DC503AA9EB84}"/>
              </a:ext>
            </a:extLst>
          </p:cNvPr>
          <p:cNvGraphicFramePr>
            <a:graphicFrameLocks noGrp="1"/>
          </p:cNvGraphicFramePr>
          <p:nvPr>
            <p:extLst>
              <p:ext uri="{D42A27DB-BD31-4B8C-83A1-F6EECF244321}">
                <p14:modId xmlns:p14="http://schemas.microsoft.com/office/powerpoint/2010/main" val="3794639025"/>
              </p:ext>
            </p:extLst>
          </p:nvPr>
        </p:nvGraphicFramePr>
        <p:xfrm>
          <a:off x="989215" y="1720401"/>
          <a:ext cx="8221286" cy="914400"/>
        </p:xfrm>
        <a:graphic>
          <a:graphicData uri="http://schemas.openxmlformats.org/drawingml/2006/table">
            <a:tbl>
              <a:tblPr firstRow="1" bandRow="1">
                <a:tableStyleId>{5940675A-B579-460E-94D1-54222C63F5DA}</a:tableStyleId>
              </a:tblPr>
              <a:tblGrid>
                <a:gridCol w="4116750">
                  <a:extLst>
                    <a:ext uri="{9D8B030D-6E8A-4147-A177-3AD203B41FA5}">
                      <a16:colId xmlns="" xmlns:a16="http://schemas.microsoft.com/office/drawing/2014/main" val="1840194939"/>
                    </a:ext>
                  </a:extLst>
                </a:gridCol>
                <a:gridCol w="4104536">
                  <a:extLst>
                    <a:ext uri="{9D8B030D-6E8A-4147-A177-3AD203B41FA5}">
                      <a16:colId xmlns="" xmlns:a16="http://schemas.microsoft.com/office/drawing/2014/main" val="4181909750"/>
                    </a:ext>
                  </a:extLst>
                </a:gridCol>
              </a:tblGrid>
              <a:tr h="419127">
                <a:tc>
                  <a:txBody>
                    <a:bodyPr/>
                    <a:lstStyle/>
                    <a:p>
                      <a:r>
                        <a:rPr lang="ru-RU" sz="2400" b="1" dirty="0"/>
                        <a:t>Общие условия</a:t>
                      </a:r>
                    </a:p>
                  </a:txBody>
                  <a:tcPr/>
                </a:tc>
                <a:tc>
                  <a:txBody>
                    <a:bodyPr/>
                    <a:lstStyle/>
                    <a:p>
                      <a:r>
                        <a:rPr lang="ru-RU" sz="2400" b="1" dirty="0">
                          <a:solidFill>
                            <a:srgbClr val="C00000"/>
                          </a:solidFill>
                        </a:rPr>
                        <a:t>70 %</a:t>
                      </a:r>
                      <a:r>
                        <a:rPr lang="ru-RU" sz="2400" b="1" dirty="0"/>
                        <a:t> от суммы кредита</a:t>
                      </a:r>
                    </a:p>
                  </a:txBody>
                  <a:tcPr/>
                </a:tc>
                <a:extLst>
                  <a:ext uri="{0D108BD9-81ED-4DB2-BD59-A6C34878D82A}">
                    <a16:rowId xmlns="" xmlns:a16="http://schemas.microsoft.com/office/drawing/2014/main" val="2817394150"/>
                  </a:ext>
                </a:extLst>
              </a:tr>
              <a:tr h="370840">
                <a:tc>
                  <a:txBody>
                    <a:bodyPr/>
                    <a:lstStyle/>
                    <a:p>
                      <a:pPr marL="0" algn="l" defTabSz="932753" rtl="0" eaLnBrk="1" fontAlgn="t" latinLnBrk="0" hangingPunct="1">
                        <a:spcBef>
                          <a:spcPts val="0"/>
                        </a:spcBef>
                        <a:spcAft>
                          <a:spcPts val="0"/>
                        </a:spcAft>
                      </a:pPr>
                      <a:r>
                        <a:rPr lang="ru-RU" sz="2400" b="1" kern="1200" dirty="0">
                          <a:solidFill>
                            <a:schemeClr val="tx1"/>
                          </a:solidFill>
                          <a:latin typeface="+mn-lt"/>
                          <a:ea typeface="+mn-ea"/>
                          <a:cs typeface="+mn-cs"/>
                        </a:rPr>
                        <a:t>Начинающим и СЗ</a:t>
                      </a:r>
                    </a:p>
                  </a:txBody>
                  <a:tcPr/>
                </a:tc>
                <a:tc>
                  <a:txBody>
                    <a:bodyPr/>
                    <a:lstStyle/>
                    <a:p>
                      <a:pPr marL="0" algn="l" defTabSz="932753" rtl="0" eaLnBrk="1" fontAlgn="t" latinLnBrk="0" hangingPunct="1">
                        <a:spcBef>
                          <a:spcPts val="0"/>
                        </a:spcBef>
                        <a:spcAft>
                          <a:spcPts val="0"/>
                        </a:spcAft>
                      </a:pPr>
                      <a:r>
                        <a:rPr lang="ru-RU" sz="2400" b="1" kern="1200" dirty="0">
                          <a:solidFill>
                            <a:srgbClr val="C00000"/>
                          </a:solidFill>
                          <a:latin typeface="+mn-lt"/>
                          <a:ea typeface="+mn-ea"/>
                          <a:cs typeface="+mn-cs"/>
                        </a:rPr>
                        <a:t>80 %</a:t>
                      </a:r>
                      <a:r>
                        <a:rPr lang="ru-RU" sz="2400" b="1" kern="1200" dirty="0">
                          <a:solidFill>
                            <a:schemeClr val="tx1"/>
                          </a:solidFill>
                          <a:latin typeface="+mn-lt"/>
                          <a:ea typeface="+mn-ea"/>
                          <a:cs typeface="+mn-cs"/>
                        </a:rPr>
                        <a:t> от суммы кредита</a:t>
                      </a:r>
                    </a:p>
                  </a:txBody>
                  <a:tcPr/>
                </a:tc>
                <a:extLst>
                  <a:ext uri="{0D108BD9-81ED-4DB2-BD59-A6C34878D82A}">
                    <a16:rowId xmlns="" xmlns:a16="http://schemas.microsoft.com/office/drawing/2014/main" val="2595755907"/>
                  </a:ext>
                </a:extLst>
              </a:tr>
            </a:tbl>
          </a:graphicData>
        </a:graphic>
      </p:graphicFrame>
      <p:sp>
        <p:nvSpPr>
          <p:cNvPr id="7" name="TextBox 6">
            <a:extLst>
              <a:ext uri="{FF2B5EF4-FFF2-40B4-BE49-F238E27FC236}">
                <a16:creationId xmlns="" xmlns:a16="http://schemas.microsoft.com/office/drawing/2014/main" id="{A3C0170F-0023-1DCC-8EB5-C213D313909F}"/>
              </a:ext>
            </a:extLst>
          </p:cNvPr>
          <p:cNvSpPr txBox="1"/>
          <p:nvPr/>
        </p:nvSpPr>
        <p:spPr>
          <a:xfrm>
            <a:off x="4447800" y="3269517"/>
            <a:ext cx="1010399" cy="400110"/>
          </a:xfrm>
          <a:prstGeom prst="rect">
            <a:avLst/>
          </a:prstGeom>
          <a:noFill/>
        </p:spPr>
        <p:txBody>
          <a:bodyPr wrap="square" rtlCol="0">
            <a:spAutoFit/>
          </a:bodyPr>
          <a:lstStyle/>
          <a:p>
            <a:r>
              <a:rPr lang="ru-RU" sz="2000" b="1" dirty="0"/>
              <a:t>Цена</a:t>
            </a:r>
          </a:p>
        </p:txBody>
      </p:sp>
      <p:graphicFrame>
        <p:nvGraphicFramePr>
          <p:cNvPr id="8" name="Таблица 6">
            <a:extLst>
              <a:ext uri="{FF2B5EF4-FFF2-40B4-BE49-F238E27FC236}">
                <a16:creationId xmlns="" xmlns:a16="http://schemas.microsoft.com/office/drawing/2014/main" id="{3C343762-8083-A43D-03EE-BC3F432C4AEF}"/>
              </a:ext>
            </a:extLst>
          </p:cNvPr>
          <p:cNvGraphicFramePr>
            <a:graphicFrameLocks noGrp="1"/>
          </p:cNvGraphicFramePr>
          <p:nvPr>
            <p:extLst>
              <p:ext uri="{D42A27DB-BD31-4B8C-83A1-F6EECF244321}">
                <p14:modId xmlns:p14="http://schemas.microsoft.com/office/powerpoint/2010/main" val="3544952851"/>
              </p:ext>
            </p:extLst>
          </p:nvPr>
        </p:nvGraphicFramePr>
        <p:xfrm>
          <a:off x="964276" y="3842518"/>
          <a:ext cx="8246225" cy="914400"/>
        </p:xfrm>
        <a:graphic>
          <a:graphicData uri="http://schemas.openxmlformats.org/drawingml/2006/table">
            <a:tbl>
              <a:tblPr firstRow="1" bandRow="1">
                <a:tableStyleId>{5940675A-B579-460E-94D1-54222C63F5DA}</a:tableStyleId>
              </a:tblPr>
              <a:tblGrid>
                <a:gridCol w="2818015">
                  <a:extLst>
                    <a:ext uri="{9D8B030D-6E8A-4147-A177-3AD203B41FA5}">
                      <a16:colId xmlns="" xmlns:a16="http://schemas.microsoft.com/office/drawing/2014/main" val="1840194939"/>
                    </a:ext>
                  </a:extLst>
                </a:gridCol>
                <a:gridCol w="5428210">
                  <a:extLst>
                    <a:ext uri="{9D8B030D-6E8A-4147-A177-3AD203B41FA5}">
                      <a16:colId xmlns="" xmlns:a16="http://schemas.microsoft.com/office/drawing/2014/main" val="4181909750"/>
                    </a:ext>
                  </a:extLst>
                </a:gridCol>
              </a:tblGrid>
              <a:tr h="419127">
                <a:tc>
                  <a:txBody>
                    <a:bodyPr/>
                    <a:lstStyle/>
                    <a:p>
                      <a:r>
                        <a:rPr lang="ru-RU" sz="2400" b="1" dirty="0" smtClean="0"/>
                        <a:t>Производство</a:t>
                      </a:r>
                      <a:endParaRPr lang="ru-RU" sz="2400" b="1" dirty="0"/>
                    </a:p>
                  </a:txBody>
                  <a:tcPr/>
                </a:tc>
                <a:tc>
                  <a:txBody>
                    <a:bodyPr/>
                    <a:lstStyle/>
                    <a:p>
                      <a:r>
                        <a:rPr lang="ru-RU" sz="2400" b="1" dirty="0">
                          <a:solidFill>
                            <a:srgbClr val="C00000"/>
                          </a:solidFill>
                        </a:rPr>
                        <a:t>0,5 %</a:t>
                      </a:r>
                      <a:r>
                        <a:rPr lang="ru-RU" sz="2400" b="1" dirty="0"/>
                        <a:t> от суммы </a:t>
                      </a:r>
                      <a:r>
                        <a:rPr lang="ru-RU" sz="2400" b="1" dirty="0" smtClean="0"/>
                        <a:t>поручительства</a:t>
                      </a:r>
                      <a:endParaRPr lang="ru-RU" sz="2400" b="1" dirty="0"/>
                    </a:p>
                  </a:txBody>
                  <a:tcPr/>
                </a:tc>
                <a:extLst>
                  <a:ext uri="{0D108BD9-81ED-4DB2-BD59-A6C34878D82A}">
                    <a16:rowId xmlns="" xmlns:a16="http://schemas.microsoft.com/office/drawing/2014/main" val="2817394150"/>
                  </a:ext>
                </a:extLst>
              </a:tr>
              <a:tr h="370840">
                <a:tc>
                  <a:txBody>
                    <a:bodyPr/>
                    <a:lstStyle/>
                    <a:p>
                      <a:pPr marL="0" algn="l" defTabSz="932753" rtl="0" eaLnBrk="1" fontAlgn="t" latinLnBrk="0" hangingPunct="1">
                        <a:spcBef>
                          <a:spcPts val="0"/>
                        </a:spcBef>
                        <a:spcAft>
                          <a:spcPts val="0"/>
                        </a:spcAft>
                      </a:pPr>
                      <a:r>
                        <a:rPr lang="ru-RU" sz="2400" b="1" kern="1200" dirty="0">
                          <a:solidFill>
                            <a:schemeClr val="tx1"/>
                          </a:solidFill>
                          <a:latin typeface="+mn-lt"/>
                          <a:ea typeface="+mn-ea"/>
                          <a:cs typeface="+mn-cs"/>
                        </a:rPr>
                        <a:t>Торговля</a:t>
                      </a:r>
                    </a:p>
                  </a:txBody>
                  <a:tcPr/>
                </a:tc>
                <a:tc>
                  <a:txBody>
                    <a:bodyPr/>
                    <a:lstStyle/>
                    <a:p>
                      <a:pPr marL="0" algn="l" defTabSz="932753" rtl="0" eaLnBrk="1" fontAlgn="t" latinLnBrk="0" hangingPunct="1">
                        <a:spcBef>
                          <a:spcPts val="0"/>
                        </a:spcBef>
                        <a:spcAft>
                          <a:spcPts val="0"/>
                        </a:spcAft>
                      </a:pPr>
                      <a:r>
                        <a:rPr lang="ru-RU" sz="2400" b="1" kern="1200" dirty="0">
                          <a:solidFill>
                            <a:srgbClr val="C00000"/>
                          </a:solidFill>
                          <a:latin typeface="+mn-lt"/>
                          <a:ea typeface="+mn-ea"/>
                          <a:cs typeface="+mn-cs"/>
                        </a:rPr>
                        <a:t>0,75 %</a:t>
                      </a:r>
                      <a:r>
                        <a:rPr lang="ru-RU" sz="2400" b="1" kern="1200" dirty="0">
                          <a:solidFill>
                            <a:schemeClr val="tx1"/>
                          </a:solidFill>
                          <a:latin typeface="+mn-lt"/>
                          <a:ea typeface="+mn-ea"/>
                          <a:cs typeface="+mn-cs"/>
                        </a:rPr>
                        <a:t> от суммы </a:t>
                      </a:r>
                      <a:r>
                        <a:rPr lang="ru-RU" sz="2400" b="1" kern="1200" dirty="0" smtClean="0">
                          <a:solidFill>
                            <a:schemeClr val="tx1"/>
                          </a:solidFill>
                          <a:latin typeface="+mn-lt"/>
                          <a:ea typeface="+mn-ea"/>
                          <a:cs typeface="+mn-cs"/>
                        </a:rPr>
                        <a:t>поручительства</a:t>
                      </a:r>
                      <a:endParaRPr lang="ru-RU" sz="2400" b="1" kern="1200" dirty="0">
                        <a:solidFill>
                          <a:schemeClr val="tx1"/>
                        </a:solidFill>
                        <a:latin typeface="+mn-lt"/>
                        <a:ea typeface="+mn-ea"/>
                        <a:cs typeface="+mn-cs"/>
                      </a:endParaRPr>
                    </a:p>
                  </a:txBody>
                  <a:tcPr/>
                </a:tc>
                <a:extLst>
                  <a:ext uri="{0D108BD9-81ED-4DB2-BD59-A6C34878D82A}">
                    <a16:rowId xmlns="" xmlns:a16="http://schemas.microsoft.com/office/drawing/2014/main" val="2595755907"/>
                  </a:ext>
                </a:extLst>
              </a:tr>
            </a:tbl>
          </a:graphicData>
        </a:graphic>
      </p:graphicFrame>
    </p:spTree>
    <p:extLst>
      <p:ext uri="{BB962C8B-B14F-4D97-AF65-F5344CB8AC3E}">
        <p14:creationId xmlns:p14="http://schemas.microsoft.com/office/powerpoint/2010/main" val="1235996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442567" y="1068897"/>
            <a:ext cx="1020865" cy="1027326"/>
          </a:xfrm>
          <a:prstGeom prst="rect">
            <a:avLst/>
          </a:prstGeom>
        </p:spPr>
      </p:pic>
      <p:sp>
        <p:nvSpPr>
          <p:cNvPr id="2" name="Номер слайда 1">
            <a:extLst>
              <a:ext uri="{FF2B5EF4-FFF2-40B4-BE49-F238E27FC236}">
                <a16:creationId xmlns="" xmlns:a16="http://schemas.microsoft.com/office/drawing/2014/main"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25</a:t>
            </a:fld>
            <a:endParaRPr lang="en-US" altLang="ru-RU"/>
          </a:p>
        </p:txBody>
      </p:sp>
      <p:pic>
        <p:nvPicPr>
          <p:cNvPr id="10" name="Рисунок 9">
            <a:extLst>
              <a:ext uri="{FF2B5EF4-FFF2-40B4-BE49-F238E27FC236}">
                <a16:creationId xmlns="" xmlns:a16="http://schemas.microsoft.com/office/drawing/2014/main"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1134194" cy="643929"/>
          </a:xfrm>
          <a:prstGeom prst="rect">
            <a:avLst/>
          </a:prstGeom>
        </p:spPr>
      </p:pic>
    </p:spTree>
    <p:extLst>
      <p:ext uri="{BB962C8B-B14F-4D97-AF65-F5344CB8AC3E}">
        <p14:creationId xmlns:p14="http://schemas.microsoft.com/office/powerpoint/2010/main" val="3833804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C08085D-F63B-854A-6BEA-E7DE35F2DB05}"/>
              </a:ext>
            </a:extLst>
          </p:cNvPr>
          <p:cNvSpPr>
            <a:spLocks noGrp="1"/>
          </p:cNvSpPr>
          <p:nvPr>
            <p:ph type="title"/>
          </p:nvPr>
        </p:nvSpPr>
        <p:spPr>
          <a:xfrm>
            <a:off x="131763" y="263525"/>
            <a:ext cx="9240837" cy="276999"/>
          </a:xfrm>
        </p:spPr>
        <p:txBody>
          <a:bodyPr/>
          <a:lstStyle/>
          <a:p>
            <a:pPr algn="ctr"/>
            <a:r>
              <a:rPr lang="ru-RU" sz="1800" dirty="0"/>
              <a:t>Гарантийный фонд Московской области</a:t>
            </a:r>
            <a:endParaRPr lang="ru-RU" dirty="0"/>
          </a:p>
        </p:txBody>
      </p:sp>
      <p:sp>
        <p:nvSpPr>
          <p:cNvPr id="3" name="Номер слайда 2">
            <a:extLst>
              <a:ext uri="{FF2B5EF4-FFF2-40B4-BE49-F238E27FC236}">
                <a16:creationId xmlns="" xmlns:a16="http://schemas.microsoft.com/office/drawing/2014/main" id="{AD6AA43F-B4C6-F115-C025-DF884F74230B}"/>
              </a:ext>
            </a:extLst>
          </p:cNvPr>
          <p:cNvSpPr>
            <a:spLocks noGrp="1"/>
          </p:cNvSpPr>
          <p:nvPr>
            <p:ph type="sldNum" sz="quarter" idx="10"/>
          </p:nvPr>
        </p:nvSpPr>
        <p:spPr/>
        <p:txBody>
          <a:bodyPr/>
          <a:lstStyle/>
          <a:p>
            <a:pPr>
              <a:defRPr/>
            </a:pPr>
            <a:fld id="{A75F70F0-0F10-43DB-B21C-44BBECAE22B0}" type="slidenum">
              <a:rPr lang="en-US" altLang="ru-RU" smtClean="0"/>
              <a:pPr>
                <a:defRPr/>
              </a:pPr>
              <a:t>26</a:t>
            </a:fld>
            <a:endParaRPr lang="en-US" altLang="ru-RU"/>
          </a:p>
        </p:txBody>
      </p:sp>
      <p:pic>
        <p:nvPicPr>
          <p:cNvPr id="4" name="Picture 2" descr="C:\Users\ГлавСпец\Desktop\Новый логотип.JPG">
            <a:extLst>
              <a:ext uri="{FF2B5EF4-FFF2-40B4-BE49-F238E27FC236}">
                <a16:creationId xmlns="" xmlns:a16="http://schemas.microsoft.com/office/drawing/2014/main" id="{B11A3AF0-D7C7-4A2A-5CDF-375DB67AF1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8474" y="623674"/>
            <a:ext cx="3463985" cy="1515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E0A21B8-F575-0FB1-57EB-9894D10376CA}"/>
              </a:ext>
            </a:extLst>
          </p:cNvPr>
          <p:cNvSpPr txBox="1"/>
          <p:nvPr/>
        </p:nvSpPr>
        <p:spPr>
          <a:xfrm>
            <a:off x="2734886" y="3774284"/>
            <a:ext cx="6434052" cy="861774"/>
          </a:xfrm>
          <a:prstGeom prst="rect">
            <a:avLst/>
          </a:prstGeom>
          <a:noFill/>
        </p:spPr>
        <p:txBody>
          <a:bodyPr wrap="square" rtlCol="0">
            <a:spAutoFit/>
          </a:bodyPr>
          <a:lstStyle/>
          <a:p>
            <a:pPr algn="ctr" defTabSz="912813" fontAlgn="base">
              <a:spcBef>
                <a:spcPct val="0"/>
              </a:spcBef>
              <a:spcAft>
                <a:spcPct val="0"/>
              </a:spcAft>
            </a:pPr>
            <a:r>
              <a:rPr lang="en-US" sz="3200" b="1" dirty="0">
                <a:solidFill>
                  <a:srgbClr val="090DB7"/>
                </a:solidFill>
                <a:latin typeface="Arial" charset="0"/>
                <a:cs typeface="Arial" charset="0"/>
                <a:hlinkClick r:id="rId3">
                  <a:extLst>
                    <a:ext uri="{A12FA001-AC4F-418D-AE19-62706E023703}">
                      <ahyp:hlinkClr xmlns:ahyp="http://schemas.microsoft.com/office/drawing/2018/hyperlinkcolor" xmlns="" val="tx"/>
                    </a:ext>
                  </a:extLst>
                </a:hlinkClick>
              </a:rPr>
              <a:t>fond@mosreg-garant.ru</a:t>
            </a:r>
            <a:r>
              <a:rPr lang="ru-RU" sz="3200" b="1" dirty="0">
                <a:solidFill>
                  <a:srgbClr val="090DB7"/>
                </a:solidFill>
                <a:latin typeface="Arial" charset="0"/>
                <a:cs typeface="Arial" charset="0"/>
              </a:rPr>
              <a:t>  </a:t>
            </a:r>
          </a:p>
          <a:p>
            <a:pPr defTabSz="912813" fontAlgn="base">
              <a:spcBef>
                <a:spcPct val="0"/>
              </a:spcBef>
              <a:spcAft>
                <a:spcPct val="0"/>
              </a:spcAft>
            </a:pPr>
            <a:endParaRPr lang="ru-RU" dirty="0">
              <a:solidFill>
                <a:prstClr val="black"/>
              </a:solidFill>
              <a:latin typeface="Arial" charset="0"/>
              <a:cs typeface="Arial" charset="0"/>
            </a:endParaRPr>
          </a:p>
        </p:txBody>
      </p:sp>
      <p:sp>
        <p:nvSpPr>
          <p:cNvPr id="7" name="TextBox 6">
            <a:extLst>
              <a:ext uri="{FF2B5EF4-FFF2-40B4-BE49-F238E27FC236}">
                <a16:creationId xmlns="" xmlns:a16="http://schemas.microsoft.com/office/drawing/2014/main" id="{078DEDDE-A4C4-C989-819F-24275D77382C}"/>
              </a:ext>
            </a:extLst>
          </p:cNvPr>
          <p:cNvSpPr txBox="1"/>
          <p:nvPr/>
        </p:nvSpPr>
        <p:spPr>
          <a:xfrm>
            <a:off x="2587177" y="2139351"/>
            <a:ext cx="6359825" cy="1015663"/>
          </a:xfrm>
          <a:prstGeom prst="rect">
            <a:avLst/>
          </a:prstGeom>
          <a:noFill/>
        </p:spPr>
        <p:txBody>
          <a:bodyPr wrap="square">
            <a:spAutoFit/>
          </a:bodyPr>
          <a:lstStyle/>
          <a:p>
            <a:r>
              <a:rPr lang="ru-RU" sz="6000" b="1" dirty="0"/>
              <a:t>8(495) 730-50-52</a:t>
            </a:r>
          </a:p>
        </p:txBody>
      </p:sp>
      <p:sp>
        <p:nvSpPr>
          <p:cNvPr id="9" name="TextBox 8">
            <a:extLst>
              <a:ext uri="{FF2B5EF4-FFF2-40B4-BE49-F238E27FC236}">
                <a16:creationId xmlns="" xmlns:a16="http://schemas.microsoft.com/office/drawing/2014/main" id="{48D0FFFD-DADD-018A-65AC-1C39F44DF278}"/>
              </a:ext>
            </a:extLst>
          </p:cNvPr>
          <p:cNvSpPr txBox="1"/>
          <p:nvPr/>
        </p:nvSpPr>
        <p:spPr>
          <a:xfrm>
            <a:off x="2587177" y="3091825"/>
            <a:ext cx="6850121" cy="769441"/>
          </a:xfrm>
          <a:prstGeom prst="rect">
            <a:avLst/>
          </a:prstGeom>
          <a:noFill/>
        </p:spPr>
        <p:txBody>
          <a:bodyPr wrap="square">
            <a:spAutoFit/>
          </a:bodyPr>
          <a:lstStyle/>
          <a:p>
            <a:pPr marL="342900" indent="-342900" algn="ctr" eaLnBrk="0" hangingPunct="0">
              <a:spcBef>
                <a:spcPct val="20000"/>
              </a:spcBef>
            </a:pPr>
            <a:r>
              <a:rPr lang="en-US" sz="4400" dirty="0">
                <a:solidFill>
                  <a:srgbClr val="090DB7"/>
                </a:solidFill>
                <a:hlinkClick r:id="rId4">
                  <a:extLst>
                    <a:ext uri="{A12FA001-AC4F-418D-AE19-62706E023703}">
                      <ahyp:hlinkClr xmlns:ahyp="http://schemas.microsoft.com/office/drawing/2018/hyperlinkcolor" xmlns="" val="tx"/>
                    </a:ext>
                  </a:extLst>
                </a:hlinkClick>
              </a:rPr>
              <a:t>www.mosreg-garant.ru</a:t>
            </a:r>
            <a:endParaRPr lang="en-US" sz="4400" dirty="0">
              <a:solidFill>
                <a:srgbClr val="090DB7"/>
              </a:solidFill>
            </a:endParaRPr>
          </a:p>
        </p:txBody>
      </p:sp>
      <p:sp>
        <p:nvSpPr>
          <p:cNvPr id="11" name="TextBox 10">
            <a:extLst>
              <a:ext uri="{FF2B5EF4-FFF2-40B4-BE49-F238E27FC236}">
                <a16:creationId xmlns="" xmlns:a16="http://schemas.microsoft.com/office/drawing/2014/main" id="{F6CC7C08-1F54-D664-D465-F5967C6FBC08}"/>
              </a:ext>
            </a:extLst>
          </p:cNvPr>
          <p:cNvSpPr txBox="1"/>
          <p:nvPr/>
        </p:nvSpPr>
        <p:spPr>
          <a:xfrm>
            <a:off x="543465" y="5140485"/>
            <a:ext cx="8902460" cy="954107"/>
          </a:xfrm>
          <a:prstGeom prst="rect">
            <a:avLst/>
          </a:prstGeom>
          <a:noFill/>
        </p:spPr>
        <p:txBody>
          <a:bodyPr wrap="square">
            <a:spAutoFit/>
          </a:bodyPr>
          <a:lstStyle/>
          <a:p>
            <a:pPr marL="342900" indent="-342900" algn="ctr" eaLnBrk="0" hangingPunct="0">
              <a:spcBef>
                <a:spcPct val="20000"/>
              </a:spcBef>
            </a:pPr>
            <a:r>
              <a:rPr lang="ru-RU" sz="2800" dirty="0"/>
              <a:t>г. Красногорск, бульвар Строителей, д.4, корп.1, секция Г, 12 этаж, офис 11</a:t>
            </a:r>
            <a:endParaRPr lang="en-US" sz="2800" dirty="0"/>
          </a:p>
        </p:txBody>
      </p:sp>
      <p:pic>
        <p:nvPicPr>
          <p:cNvPr id="10" name="Рисунок 9"/>
          <p:cNvPicPr>
            <a:picLocks noChangeAspect="1"/>
          </p:cNvPicPr>
          <p:nvPr/>
        </p:nvPicPr>
        <p:blipFill>
          <a:blip r:embed="rId5"/>
          <a:stretch>
            <a:fillRect/>
          </a:stretch>
        </p:blipFill>
        <p:spPr>
          <a:xfrm>
            <a:off x="694826" y="717155"/>
            <a:ext cx="1863395" cy="3635063"/>
          </a:xfrm>
          <a:prstGeom prst="rect">
            <a:avLst/>
          </a:prstGeom>
        </p:spPr>
      </p:pic>
      <p:sp>
        <p:nvSpPr>
          <p:cNvPr id="12" name="Прямоугольник 11"/>
          <p:cNvSpPr/>
          <p:nvPr/>
        </p:nvSpPr>
        <p:spPr>
          <a:xfrm>
            <a:off x="191190" y="4386410"/>
            <a:ext cx="3075691" cy="553998"/>
          </a:xfrm>
          <a:prstGeom prst="rect">
            <a:avLst/>
          </a:prstGeom>
        </p:spPr>
        <p:txBody>
          <a:bodyPr wrap="square">
            <a:spAutoFit/>
          </a:bodyPr>
          <a:lstStyle/>
          <a:p>
            <a:pPr algn="ctr">
              <a:spcAft>
                <a:spcPts val="0"/>
              </a:spcAft>
            </a:pPr>
            <a:r>
              <a:rPr lang="ru-RU" u="sng" dirty="0">
                <a:solidFill>
                  <a:srgbClr val="0000FF"/>
                </a:solidFill>
                <a:latin typeface="Times New Roman" panose="02020603050405020304" pitchFamily="18" charset="0"/>
                <a:ea typeface="Times New Roman" panose="02020603050405020304" pitchFamily="18" charset="0"/>
                <a:hlinkClick r:id="rId6"/>
              </a:rPr>
              <a:t>https://t.me/mosoblgarant_fund</a:t>
            </a:r>
            <a:r>
              <a:rPr lang="ru-RU" sz="1200" u="sng" dirty="0">
                <a:solidFill>
                  <a:srgbClr val="0000FF"/>
                </a:solidFill>
                <a:latin typeface="Times New Roman" panose="02020603050405020304" pitchFamily="18" charset="0"/>
                <a:ea typeface="Times New Roman" panose="02020603050405020304" pitchFamily="18" charset="0"/>
                <a:hlinkClick r:id="rId6"/>
              </a:rPr>
              <a:t> </a:t>
            </a:r>
            <a:endParaRPr lang="ru-RU"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8391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AF36EAF-CBF7-11D7-12F8-451067D2CE66}"/>
              </a:ext>
            </a:extLst>
          </p:cNvPr>
          <p:cNvSpPr>
            <a:spLocks noGrp="1"/>
          </p:cNvSpPr>
          <p:nvPr>
            <p:ph type="title"/>
          </p:nvPr>
        </p:nvSpPr>
        <p:spPr>
          <a:xfrm>
            <a:off x="131763" y="263525"/>
            <a:ext cx="9240837" cy="307777"/>
          </a:xfrm>
        </p:spPr>
        <p:txBody>
          <a:bodyPr/>
          <a:lstStyle/>
          <a:p>
            <a:r>
              <a:rPr lang="ru-RU" sz="2000" kern="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 xmlns:a16="http://schemas.microsoft.com/office/drawing/2014/main" id="{B71246D8-0708-A971-A49A-FEA5775DE64A}"/>
              </a:ext>
            </a:extLst>
          </p:cNvPr>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sp>
        <p:nvSpPr>
          <p:cNvPr id="12" name="Прямоугольник: скругленные углы 11">
            <a:extLst>
              <a:ext uri="{FF2B5EF4-FFF2-40B4-BE49-F238E27FC236}">
                <a16:creationId xmlns="" xmlns:a16="http://schemas.microsoft.com/office/drawing/2014/main" id="{343ADB61-960B-070E-4B34-66D5EB865B60}"/>
              </a:ext>
            </a:extLst>
          </p:cNvPr>
          <p:cNvSpPr/>
          <p:nvPr/>
        </p:nvSpPr>
        <p:spPr bwMode="auto">
          <a:xfrm>
            <a:off x="3641785" y="1128103"/>
            <a:ext cx="2622430" cy="86103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0" u="none" strike="noStrike" cap="none" normalizeH="0" baseline="0" dirty="0">
              <a:ln>
                <a:noFill/>
              </a:ln>
              <a:solidFill>
                <a:schemeClr val="tx1"/>
              </a:solidFill>
              <a:effectLst/>
              <a:latin typeface="Arial" charset="0"/>
            </a:endParaRPr>
          </a:p>
        </p:txBody>
      </p:sp>
      <p:sp>
        <p:nvSpPr>
          <p:cNvPr id="15" name="Прямоугольник: скругленные углы 14">
            <a:extLst>
              <a:ext uri="{FF2B5EF4-FFF2-40B4-BE49-F238E27FC236}">
                <a16:creationId xmlns="" xmlns:a16="http://schemas.microsoft.com/office/drawing/2014/main" id="{8D32993A-3D18-B6E4-6D4A-3ADE6A2FDCE8}"/>
              </a:ext>
            </a:extLst>
          </p:cNvPr>
          <p:cNvSpPr/>
          <p:nvPr/>
        </p:nvSpPr>
        <p:spPr bwMode="auto">
          <a:xfrm>
            <a:off x="788599" y="2545941"/>
            <a:ext cx="25915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17" name="TextBox 16">
            <a:extLst>
              <a:ext uri="{FF2B5EF4-FFF2-40B4-BE49-F238E27FC236}">
                <a16:creationId xmlns="" xmlns:a16="http://schemas.microsoft.com/office/drawing/2014/main" id="{08EA2C56-A6F2-4098-3EA2-2E3B62714DFF}"/>
              </a:ext>
            </a:extLst>
          </p:cNvPr>
          <p:cNvSpPr txBox="1"/>
          <p:nvPr/>
        </p:nvSpPr>
        <p:spPr>
          <a:xfrm>
            <a:off x="4051539" y="1369353"/>
            <a:ext cx="1890622" cy="369332"/>
          </a:xfrm>
          <a:prstGeom prst="rect">
            <a:avLst/>
          </a:prstGeom>
          <a:noFill/>
        </p:spPr>
        <p:txBody>
          <a:bodyPr wrap="square">
            <a:spAutoFit/>
          </a:bodyPr>
          <a:lstStyle/>
          <a:p>
            <a:pPr algn="ctr"/>
            <a:r>
              <a:rPr lang="ru-RU" b="1" dirty="0"/>
              <a:t>Наши клиенты</a:t>
            </a:r>
          </a:p>
        </p:txBody>
      </p:sp>
      <p:sp>
        <p:nvSpPr>
          <p:cNvPr id="19" name="TextBox 18">
            <a:extLst>
              <a:ext uri="{FF2B5EF4-FFF2-40B4-BE49-F238E27FC236}">
                <a16:creationId xmlns="" xmlns:a16="http://schemas.microsoft.com/office/drawing/2014/main" id="{2D598D9D-FDAD-CAC7-291B-DB9FCF070E2B}"/>
              </a:ext>
            </a:extLst>
          </p:cNvPr>
          <p:cNvSpPr txBox="1"/>
          <p:nvPr/>
        </p:nvSpPr>
        <p:spPr>
          <a:xfrm>
            <a:off x="788599" y="2674987"/>
            <a:ext cx="2695035" cy="369332"/>
          </a:xfrm>
          <a:prstGeom prst="rect">
            <a:avLst/>
          </a:prstGeom>
          <a:noFill/>
        </p:spPr>
        <p:txBody>
          <a:bodyPr wrap="square">
            <a:spAutoFit/>
          </a:bodyPr>
          <a:lstStyle/>
          <a:p>
            <a:r>
              <a:rPr lang="ru-RU" b="1" dirty="0"/>
              <a:t>Орг.-правовая форма</a:t>
            </a:r>
          </a:p>
        </p:txBody>
      </p:sp>
      <p:sp>
        <p:nvSpPr>
          <p:cNvPr id="21" name="Прямоугольник: скругленные углы 20">
            <a:extLst>
              <a:ext uri="{FF2B5EF4-FFF2-40B4-BE49-F238E27FC236}">
                <a16:creationId xmlns="" xmlns:a16="http://schemas.microsoft.com/office/drawing/2014/main" id="{9D2E7ED0-AC6D-2502-83C0-840B9565FCDF}"/>
              </a:ext>
            </a:extLst>
          </p:cNvPr>
          <p:cNvSpPr/>
          <p:nvPr/>
        </p:nvSpPr>
        <p:spPr bwMode="auto">
          <a:xfrm>
            <a:off x="3714391" y="2538463"/>
            <a:ext cx="2494470"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4" name="TextBox 23">
            <a:extLst>
              <a:ext uri="{FF2B5EF4-FFF2-40B4-BE49-F238E27FC236}">
                <a16:creationId xmlns="" xmlns:a16="http://schemas.microsoft.com/office/drawing/2014/main" id="{38D4B8C4-85A9-CD15-F30D-DC7D7308D798}"/>
              </a:ext>
            </a:extLst>
          </p:cNvPr>
          <p:cNvSpPr txBox="1"/>
          <p:nvPr/>
        </p:nvSpPr>
        <p:spPr>
          <a:xfrm>
            <a:off x="3793466" y="2674987"/>
            <a:ext cx="2406769" cy="369332"/>
          </a:xfrm>
          <a:prstGeom prst="rect">
            <a:avLst/>
          </a:prstGeom>
          <a:noFill/>
        </p:spPr>
        <p:txBody>
          <a:bodyPr wrap="square">
            <a:spAutoFit/>
          </a:bodyPr>
          <a:lstStyle/>
          <a:p>
            <a:r>
              <a:rPr lang="ru-RU" b="1" dirty="0"/>
              <a:t>Место регистрации</a:t>
            </a:r>
          </a:p>
        </p:txBody>
      </p:sp>
      <p:sp>
        <p:nvSpPr>
          <p:cNvPr id="26" name="Прямоугольник: скругленные углы 25">
            <a:extLst>
              <a:ext uri="{FF2B5EF4-FFF2-40B4-BE49-F238E27FC236}">
                <a16:creationId xmlns="" xmlns:a16="http://schemas.microsoft.com/office/drawing/2014/main" id="{B7569244-B67F-F1EA-9B20-166E832603B6}"/>
              </a:ext>
            </a:extLst>
          </p:cNvPr>
          <p:cNvSpPr/>
          <p:nvPr/>
        </p:nvSpPr>
        <p:spPr bwMode="auto">
          <a:xfrm>
            <a:off x="6525882" y="2536736"/>
            <a:ext cx="2846717" cy="6458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ru-RU" dirty="0"/>
          </a:p>
        </p:txBody>
      </p:sp>
      <p:sp>
        <p:nvSpPr>
          <p:cNvPr id="28" name="TextBox 27">
            <a:extLst>
              <a:ext uri="{FF2B5EF4-FFF2-40B4-BE49-F238E27FC236}">
                <a16:creationId xmlns="" xmlns:a16="http://schemas.microsoft.com/office/drawing/2014/main" id="{7211EFEC-F6D6-029B-32C3-FABE769B9294}"/>
              </a:ext>
            </a:extLst>
          </p:cNvPr>
          <p:cNvSpPr txBox="1"/>
          <p:nvPr/>
        </p:nvSpPr>
        <p:spPr>
          <a:xfrm>
            <a:off x="6510067" y="2663427"/>
            <a:ext cx="2987616" cy="369332"/>
          </a:xfrm>
          <a:prstGeom prst="rect">
            <a:avLst/>
          </a:prstGeom>
          <a:noFill/>
        </p:spPr>
        <p:txBody>
          <a:bodyPr wrap="square">
            <a:spAutoFit/>
          </a:bodyPr>
          <a:lstStyle/>
          <a:p>
            <a:r>
              <a:rPr lang="ru-RU" b="1" dirty="0"/>
              <a:t>Место ведения бизнеса</a:t>
            </a:r>
          </a:p>
        </p:txBody>
      </p:sp>
      <p:sp>
        <p:nvSpPr>
          <p:cNvPr id="29" name="Блок-схема: знак завершения 28">
            <a:extLst>
              <a:ext uri="{FF2B5EF4-FFF2-40B4-BE49-F238E27FC236}">
                <a16:creationId xmlns="" xmlns:a16="http://schemas.microsoft.com/office/drawing/2014/main" id="{22377DB7-C162-2E31-7D80-46B249CCAD31}"/>
              </a:ext>
            </a:extLst>
          </p:cNvPr>
          <p:cNvSpPr/>
          <p:nvPr/>
        </p:nvSpPr>
        <p:spPr bwMode="auto">
          <a:xfrm>
            <a:off x="1421919" y="3437626"/>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1" name="Блок-схема: знак завершения 30">
            <a:extLst>
              <a:ext uri="{FF2B5EF4-FFF2-40B4-BE49-F238E27FC236}">
                <a16:creationId xmlns="" xmlns:a16="http://schemas.microsoft.com/office/drawing/2014/main" id="{3B0FE098-6E37-A527-8844-35D0F8ABBBDC}"/>
              </a:ext>
            </a:extLst>
          </p:cNvPr>
          <p:cNvSpPr/>
          <p:nvPr/>
        </p:nvSpPr>
        <p:spPr bwMode="auto">
          <a:xfrm>
            <a:off x="1421919" y="4200537"/>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3" name="Блок-схема: знак завершения 32">
            <a:extLst>
              <a:ext uri="{FF2B5EF4-FFF2-40B4-BE49-F238E27FC236}">
                <a16:creationId xmlns="" xmlns:a16="http://schemas.microsoft.com/office/drawing/2014/main" id="{D3281DBE-0B67-45E4-2A6B-477B946868EF}"/>
              </a:ext>
            </a:extLst>
          </p:cNvPr>
          <p:cNvSpPr/>
          <p:nvPr/>
        </p:nvSpPr>
        <p:spPr bwMode="auto">
          <a:xfrm>
            <a:off x="1421919" y="4963448"/>
            <a:ext cx="1863306" cy="457200"/>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34" name="TextBox 33">
            <a:extLst>
              <a:ext uri="{FF2B5EF4-FFF2-40B4-BE49-F238E27FC236}">
                <a16:creationId xmlns="" xmlns:a16="http://schemas.microsoft.com/office/drawing/2014/main" id="{BF7F47BD-F157-6859-F34A-BE16818E85F5}"/>
              </a:ext>
            </a:extLst>
          </p:cNvPr>
          <p:cNvSpPr txBox="1"/>
          <p:nvPr/>
        </p:nvSpPr>
        <p:spPr>
          <a:xfrm>
            <a:off x="1741096" y="3481560"/>
            <a:ext cx="1224952" cy="369332"/>
          </a:xfrm>
          <a:prstGeom prst="rect">
            <a:avLst/>
          </a:prstGeom>
          <a:noFill/>
        </p:spPr>
        <p:txBody>
          <a:bodyPr wrap="square" rtlCol="0">
            <a:spAutoFit/>
          </a:bodyPr>
          <a:lstStyle/>
          <a:p>
            <a:r>
              <a:rPr lang="ru-RU" dirty="0"/>
              <a:t>Юр. лица</a:t>
            </a:r>
          </a:p>
        </p:txBody>
      </p:sp>
      <p:sp>
        <p:nvSpPr>
          <p:cNvPr id="35" name="TextBox 34">
            <a:extLst>
              <a:ext uri="{FF2B5EF4-FFF2-40B4-BE49-F238E27FC236}">
                <a16:creationId xmlns="" xmlns:a16="http://schemas.microsoft.com/office/drawing/2014/main" id="{8B3B9652-2BE8-D7EF-E50C-62DB13E28DC8}"/>
              </a:ext>
            </a:extLst>
          </p:cNvPr>
          <p:cNvSpPr txBox="1"/>
          <p:nvPr/>
        </p:nvSpPr>
        <p:spPr>
          <a:xfrm>
            <a:off x="2069620" y="4235043"/>
            <a:ext cx="567904" cy="369332"/>
          </a:xfrm>
          <a:prstGeom prst="rect">
            <a:avLst/>
          </a:prstGeom>
          <a:noFill/>
        </p:spPr>
        <p:txBody>
          <a:bodyPr wrap="square" rtlCol="0">
            <a:spAutoFit/>
          </a:bodyPr>
          <a:lstStyle/>
          <a:p>
            <a:r>
              <a:rPr lang="ru-RU" dirty="0"/>
              <a:t>ИП</a:t>
            </a:r>
          </a:p>
        </p:txBody>
      </p:sp>
      <p:sp>
        <p:nvSpPr>
          <p:cNvPr id="36" name="TextBox 35">
            <a:extLst>
              <a:ext uri="{FF2B5EF4-FFF2-40B4-BE49-F238E27FC236}">
                <a16:creationId xmlns="" xmlns:a16="http://schemas.microsoft.com/office/drawing/2014/main" id="{F97F0484-FABA-FFBF-3454-5B67DAB7E2ED}"/>
              </a:ext>
            </a:extLst>
          </p:cNvPr>
          <p:cNvSpPr txBox="1"/>
          <p:nvPr/>
        </p:nvSpPr>
        <p:spPr>
          <a:xfrm>
            <a:off x="1563535" y="5020070"/>
            <a:ext cx="1721690" cy="369332"/>
          </a:xfrm>
          <a:prstGeom prst="rect">
            <a:avLst/>
          </a:prstGeom>
          <a:noFill/>
        </p:spPr>
        <p:txBody>
          <a:bodyPr wrap="square" rtlCol="0">
            <a:spAutoFit/>
          </a:bodyPr>
          <a:lstStyle/>
          <a:p>
            <a:r>
              <a:rPr lang="ru-RU" dirty="0"/>
              <a:t>Самозанятые</a:t>
            </a:r>
          </a:p>
        </p:txBody>
      </p:sp>
      <p:sp>
        <p:nvSpPr>
          <p:cNvPr id="45" name="Блок-схема: знак завершения 44">
            <a:extLst>
              <a:ext uri="{FF2B5EF4-FFF2-40B4-BE49-F238E27FC236}">
                <a16:creationId xmlns="" xmlns:a16="http://schemas.microsoft.com/office/drawing/2014/main" id="{6F308F6B-07DF-A5C3-7448-289AEEA01786}"/>
              </a:ext>
            </a:extLst>
          </p:cNvPr>
          <p:cNvSpPr/>
          <p:nvPr/>
        </p:nvSpPr>
        <p:spPr bwMode="auto">
          <a:xfrm>
            <a:off x="5076644" y="4065597"/>
            <a:ext cx="2622430" cy="597932"/>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a:ln>
                <a:noFill/>
              </a:ln>
              <a:solidFill>
                <a:schemeClr val="tx1"/>
              </a:solidFill>
              <a:effectLst/>
              <a:latin typeface="Arial" charset="0"/>
            </a:endParaRPr>
          </a:p>
        </p:txBody>
      </p:sp>
      <p:sp>
        <p:nvSpPr>
          <p:cNvPr id="43" name="TextBox 42">
            <a:extLst>
              <a:ext uri="{FF2B5EF4-FFF2-40B4-BE49-F238E27FC236}">
                <a16:creationId xmlns="" xmlns:a16="http://schemas.microsoft.com/office/drawing/2014/main" id="{CE851764-FCFE-4047-9E32-E5A9CB62E152}"/>
              </a:ext>
            </a:extLst>
          </p:cNvPr>
          <p:cNvSpPr txBox="1"/>
          <p:nvPr/>
        </p:nvSpPr>
        <p:spPr>
          <a:xfrm>
            <a:off x="5198852" y="4166430"/>
            <a:ext cx="2622430" cy="369332"/>
          </a:xfrm>
          <a:prstGeom prst="rect">
            <a:avLst/>
          </a:prstGeom>
          <a:noFill/>
        </p:spPr>
        <p:txBody>
          <a:bodyPr wrap="square" rtlCol="0">
            <a:spAutoFit/>
          </a:bodyPr>
          <a:lstStyle/>
          <a:p>
            <a:r>
              <a:rPr lang="ru-RU" b="1" dirty="0"/>
              <a:t>Московская область</a:t>
            </a:r>
          </a:p>
        </p:txBody>
      </p:sp>
      <p:cxnSp>
        <p:nvCxnSpPr>
          <p:cNvPr id="47" name="Соединитель: уступ 46">
            <a:extLst>
              <a:ext uri="{FF2B5EF4-FFF2-40B4-BE49-F238E27FC236}">
                <a16:creationId xmlns="" xmlns:a16="http://schemas.microsoft.com/office/drawing/2014/main" id="{E0FF81FF-3EC6-7625-5943-772CFFF8F890}"/>
              </a:ext>
            </a:extLst>
          </p:cNvPr>
          <p:cNvCxnSpPr>
            <a:stCxn id="12" idx="2"/>
            <a:endCxn id="26" idx="0"/>
          </p:cNvCxnSpPr>
          <p:nvPr/>
        </p:nvCxnSpPr>
        <p:spPr bwMode="auto">
          <a:xfrm rot="16200000" flipH="1">
            <a:off x="6177322" y="764817"/>
            <a:ext cx="547596" cy="2996241"/>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9" name="Соединитель: уступ 48">
            <a:extLst>
              <a:ext uri="{FF2B5EF4-FFF2-40B4-BE49-F238E27FC236}">
                <a16:creationId xmlns="" xmlns:a16="http://schemas.microsoft.com/office/drawing/2014/main" id="{C2AC7655-06C6-B5D3-9958-F277445F4FFE}"/>
              </a:ext>
            </a:extLst>
          </p:cNvPr>
          <p:cNvCxnSpPr>
            <a:stCxn id="12" idx="2"/>
            <a:endCxn id="15" idx="0"/>
          </p:cNvCxnSpPr>
          <p:nvPr/>
        </p:nvCxnSpPr>
        <p:spPr bwMode="auto">
          <a:xfrm rot="5400000">
            <a:off x="3240279" y="833219"/>
            <a:ext cx="556801" cy="2868642"/>
          </a:xfrm>
          <a:prstGeom prst="bentConnector3">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a:extLst>
              <a:ext uri="{FF2B5EF4-FFF2-40B4-BE49-F238E27FC236}">
                <a16:creationId xmlns="" xmlns:a16="http://schemas.microsoft.com/office/drawing/2014/main" id="{F4975D97-90E1-B75B-F82D-5F1F3CCCC2A0}"/>
              </a:ext>
            </a:extLst>
          </p:cNvPr>
          <p:cNvCxnSpPr>
            <a:stCxn id="12" idx="2"/>
            <a:endCxn id="21" idx="0"/>
          </p:cNvCxnSpPr>
          <p:nvPr/>
        </p:nvCxnSpPr>
        <p:spPr bwMode="auto">
          <a:xfrm>
            <a:off x="4953000" y="1989140"/>
            <a:ext cx="8626" cy="549323"/>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3" name="Прямая со стрелкой 52">
            <a:extLst>
              <a:ext uri="{FF2B5EF4-FFF2-40B4-BE49-F238E27FC236}">
                <a16:creationId xmlns="" xmlns:a16="http://schemas.microsoft.com/office/drawing/2014/main" id="{2C99F3D3-15E7-955F-B176-A3781E477583}"/>
              </a:ext>
            </a:extLst>
          </p:cNvPr>
          <p:cNvCxnSpPr>
            <a:cxnSpLocks/>
          </p:cNvCxnSpPr>
          <p:nvPr/>
        </p:nvCxnSpPr>
        <p:spPr bwMode="auto">
          <a:xfrm>
            <a:off x="4996850" y="3247859"/>
            <a:ext cx="1263050" cy="770276"/>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a:extLst>
              <a:ext uri="{FF2B5EF4-FFF2-40B4-BE49-F238E27FC236}">
                <a16:creationId xmlns="" xmlns:a16="http://schemas.microsoft.com/office/drawing/2014/main" id="{A938076B-86BA-BEE6-2D87-25FA413EAEF6}"/>
              </a:ext>
            </a:extLst>
          </p:cNvPr>
          <p:cNvCxnSpPr>
            <a:cxnSpLocks/>
          </p:cNvCxnSpPr>
          <p:nvPr/>
        </p:nvCxnSpPr>
        <p:spPr bwMode="auto">
          <a:xfrm flipH="1">
            <a:off x="6543136" y="3247859"/>
            <a:ext cx="1377350" cy="76876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2" name="Прямая соединительная линия 61">
            <a:extLst>
              <a:ext uri="{FF2B5EF4-FFF2-40B4-BE49-F238E27FC236}">
                <a16:creationId xmlns="" xmlns:a16="http://schemas.microsoft.com/office/drawing/2014/main" id="{2F4FD66B-563B-5FAA-2B16-CBA2670C1B1E}"/>
              </a:ext>
            </a:extLst>
          </p:cNvPr>
          <p:cNvCxnSpPr>
            <a:cxnSpLocks/>
          </p:cNvCxnSpPr>
          <p:nvPr/>
        </p:nvCxnSpPr>
        <p:spPr bwMode="auto">
          <a:xfrm>
            <a:off x="1035170" y="3247859"/>
            <a:ext cx="0" cy="1956877"/>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5" name="Прямая со стрелкой 64">
            <a:extLst>
              <a:ext uri="{FF2B5EF4-FFF2-40B4-BE49-F238E27FC236}">
                <a16:creationId xmlns="" xmlns:a16="http://schemas.microsoft.com/office/drawing/2014/main" id="{22D1B883-195A-52F7-7D20-AC7D2EE56503}"/>
              </a:ext>
            </a:extLst>
          </p:cNvPr>
          <p:cNvCxnSpPr>
            <a:endCxn id="29" idx="1"/>
          </p:cNvCxnSpPr>
          <p:nvPr/>
        </p:nvCxnSpPr>
        <p:spPr bwMode="auto">
          <a:xfrm>
            <a:off x="1035170" y="3666226"/>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7" name="Прямая со стрелкой 66">
            <a:extLst>
              <a:ext uri="{FF2B5EF4-FFF2-40B4-BE49-F238E27FC236}">
                <a16:creationId xmlns="" xmlns:a16="http://schemas.microsoft.com/office/drawing/2014/main" id="{BA6638FF-8D59-150D-A2D4-FF3EE0D6CC55}"/>
              </a:ext>
            </a:extLst>
          </p:cNvPr>
          <p:cNvCxnSpPr>
            <a:endCxn id="31" idx="1"/>
          </p:cNvCxnSpPr>
          <p:nvPr/>
        </p:nvCxnSpPr>
        <p:spPr bwMode="auto">
          <a:xfrm>
            <a:off x="1035170" y="4429137"/>
            <a:ext cx="386749"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69" name="Прямая со стрелкой 68">
            <a:extLst>
              <a:ext uri="{FF2B5EF4-FFF2-40B4-BE49-F238E27FC236}">
                <a16:creationId xmlns="" xmlns:a16="http://schemas.microsoft.com/office/drawing/2014/main" id="{A74BA765-1E16-7FC3-3D30-F770C9AAE442}"/>
              </a:ext>
            </a:extLst>
          </p:cNvPr>
          <p:cNvCxnSpPr>
            <a:endCxn id="33" idx="1"/>
          </p:cNvCxnSpPr>
          <p:nvPr/>
        </p:nvCxnSpPr>
        <p:spPr bwMode="auto">
          <a:xfrm flipV="1">
            <a:off x="1035170" y="5192048"/>
            <a:ext cx="386749" cy="1268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957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graphicFrame>
        <p:nvGraphicFramePr>
          <p:cNvPr id="4" name="Таблица 3">
            <a:extLst>
              <a:ext uri="{FF2B5EF4-FFF2-40B4-BE49-F238E27FC236}">
                <a16:creationId xmlns=""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3905036808"/>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 xmlns:a16="http://schemas.microsoft.com/office/drawing/2014/main" val="1351382252"/>
                    </a:ext>
                  </a:extLst>
                </a:gridCol>
                <a:gridCol w="1457864">
                  <a:extLst>
                    <a:ext uri="{9D8B030D-6E8A-4147-A177-3AD203B41FA5}">
                      <a16:colId xmlns="" xmlns:a16="http://schemas.microsoft.com/office/drawing/2014/main" val="4195935435"/>
                    </a:ext>
                  </a:extLst>
                </a:gridCol>
                <a:gridCol w="1216266">
                  <a:extLst>
                    <a:ext uri="{9D8B030D-6E8A-4147-A177-3AD203B41FA5}">
                      <a16:colId xmlns="" xmlns:a16="http://schemas.microsoft.com/office/drawing/2014/main" val="1271715071"/>
                    </a:ext>
                  </a:extLst>
                </a:gridCol>
                <a:gridCol w="1130119">
                  <a:extLst>
                    <a:ext uri="{9D8B030D-6E8A-4147-A177-3AD203B41FA5}">
                      <a16:colId xmlns=""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18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BE71848-3681-F7DA-391F-F77F982CD2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 xmlns:a16="http://schemas.microsoft.com/office/drawing/2014/main" id="{60CD68AF-5CBB-651C-D643-552B7CFCC45F}"/>
              </a:ext>
            </a:extLst>
          </p:cNvPr>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sp>
        <p:nvSpPr>
          <p:cNvPr id="5" name="TextBox 4">
            <a:extLst>
              <a:ext uri="{FF2B5EF4-FFF2-40B4-BE49-F238E27FC236}">
                <a16:creationId xmlns="" xmlns:a16="http://schemas.microsoft.com/office/drawing/2014/main" id="{2A6E4F97-FBF2-F86C-56BA-5E1C58413CFA}"/>
              </a:ext>
            </a:extLst>
          </p:cNvPr>
          <p:cNvSpPr txBox="1"/>
          <p:nvPr/>
        </p:nvSpPr>
        <p:spPr>
          <a:xfrm>
            <a:off x="927699" y="1074118"/>
            <a:ext cx="7429500" cy="830997"/>
          </a:xfrm>
          <a:prstGeom prst="rect">
            <a:avLst/>
          </a:prstGeom>
          <a:solidFill>
            <a:srgbClr val="DFA6A5"/>
          </a:solidFill>
          <a:ln>
            <a:solidFill>
              <a:schemeClr val="accent1"/>
            </a:solidFill>
          </a:ln>
        </p:spPr>
        <p:txBody>
          <a:bodyPr wrap="square">
            <a:spAutoFit/>
          </a:bodyPr>
          <a:lstStyle/>
          <a:p>
            <a:r>
              <a:rPr lang="ru-RU" sz="2400" b="1" i="0" dirty="0">
                <a:solidFill>
                  <a:srgbClr val="273E61"/>
                </a:solidFill>
                <a:effectLst/>
                <a:latin typeface="Plex Sans Medium"/>
              </a:rPr>
              <a:t>Предприниматели, обеспечивающие занятость социально уязвимых граждан</a:t>
            </a:r>
            <a:endParaRPr lang="ru-RU" sz="2400" b="1" dirty="0"/>
          </a:p>
        </p:txBody>
      </p:sp>
      <p:sp>
        <p:nvSpPr>
          <p:cNvPr id="7" name="TextBox 6">
            <a:extLst>
              <a:ext uri="{FF2B5EF4-FFF2-40B4-BE49-F238E27FC236}">
                <a16:creationId xmlns="" xmlns:a16="http://schemas.microsoft.com/office/drawing/2014/main" id="{E87A9720-4BD8-8817-52EB-F05AAA32C9D0}"/>
              </a:ext>
            </a:extLst>
          </p:cNvPr>
          <p:cNvSpPr txBox="1"/>
          <p:nvPr/>
        </p:nvSpPr>
        <p:spPr>
          <a:xfrm>
            <a:off x="927699" y="2091279"/>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обеспечивающие реализацию товаров (работ, услуг), произведенных социально уязвимыми гражданами</a:t>
            </a:r>
          </a:p>
        </p:txBody>
      </p:sp>
      <p:sp>
        <p:nvSpPr>
          <p:cNvPr id="9" name="TextBox 8">
            <a:extLst>
              <a:ext uri="{FF2B5EF4-FFF2-40B4-BE49-F238E27FC236}">
                <a16:creationId xmlns="" xmlns:a16="http://schemas.microsoft.com/office/drawing/2014/main" id="{08A74601-8D64-EE3C-00DA-F11F29E594D3}"/>
              </a:ext>
            </a:extLst>
          </p:cNvPr>
          <p:cNvSpPr txBox="1"/>
          <p:nvPr/>
        </p:nvSpPr>
        <p:spPr>
          <a:xfrm>
            <a:off x="927699" y="3491969"/>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производство товаров (работ, услуг), предназначенных для социально уязвимых граждан</a:t>
            </a:r>
          </a:p>
        </p:txBody>
      </p:sp>
      <p:sp>
        <p:nvSpPr>
          <p:cNvPr id="11" name="TextBox 10">
            <a:extLst>
              <a:ext uri="{FF2B5EF4-FFF2-40B4-BE49-F238E27FC236}">
                <a16:creationId xmlns="" xmlns:a16="http://schemas.microsoft.com/office/drawing/2014/main" id="{C81AACCC-9B47-F886-620D-34539B78AFFF}"/>
              </a:ext>
            </a:extLst>
          </p:cNvPr>
          <p:cNvSpPr txBox="1"/>
          <p:nvPr/>
        </p:nvSpPr>
        <p:spPr>
          <a:xfrm>
            <a:off x="927699" y="4946944"/>
            <a:ext cx="7429500" cy="1200329"/>
          </a:xfrm>
          <a:prstGeom prst="rect">
            <a:avLst/>
          </a:prstGeom>
          <a:noFill/>
          <a:ln>
            <a:solidFill>
              <a:schemeClr val="accent1"/>
            </a:solidFill>
          </a:ln>
        </p:spPr>
        <p:txBody>
          <a:bodyPr wrap="square">
            <a:spAutoFit/>
          </a:bodyPr>
          <a:lstStyle/>
          <a:p>
            <a:r>
              <a:rPr lang="ru-RU" sz="2400" dirty="0">
                <a:solidFill>
                  <a:srgbClr val="273E61"/>
                </a:solidFill>
                <a:latin typeface="Plex Sans Medium"/>
              </a:rPr>
              <a:t>Предприниматели, осуществляющие деятельность, направленную на достижение общественно полезных целей</a:t>
            </a:r>
          </a:p>
        </p:txBody>
      </p:sp>
    </p:spTree>
    <p:extLst>
      <p:ext uri="{BB962C8B-B14F-4D97-AF65-F5344CB8AC3E}">
        <p14:creationId xmlns:p14="http://schemas.microsoft.com/office/powerpoint/2010/main" val="414982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graphicFrame>
        <p:nvGraphicFramePr>
          <p:cNvPr id="4" name="Таблица 3">
            <a:extLst>
              <a:ext uri="{FF2B5EF4-FFF2-40B4-BE49-F238E27FC236}">
                <a16:creationId xmlns=""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2165897601"/>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 xmlns:a16="http://schemas.microsoft.com/office/drawing/2014/main" val="1351382252"/>
                    </a:ext>
                  </a:extLst>
                </a:gridCol>
                <a:gridCol w="1457864">
                  <a:extLst>
                    <a:ext uri="{9D8B030D-6E8A-4147-A177-3AD203B41FA5}">
                      <a16:colId xmlns="" xmlns:a16="http://schemas.microsoft.com/office/drawing/2014/main" val="4195935435"/>
                    </a:ext>
                  </a:extLst>
                </a:gridCol>
                <a:gridCol w="1216266">
                  <a:extLst>
                    <a:ext uri="{9D8B030D-6E8A-4147-A177-3AD203B41FA5}">
                      <a16:colId xmlns="" xmlns:a16="http://schemas.microsoft.com/office/drawing/2014/main" val="1271715071"/>
                    </a:ext>
                  </a:extLst>
                </a:gridCol>
                <a:gridCol w="1130119">
                  <a:extLst>
                    <a:ext uri="{9D8B030D-6E8A-4147-A177-3AD203B41FA5}">
                      <a16:colId xmlns=""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109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EE8BE82-6546-EF0B-12DC-642E2874F366}"/>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 xmlns:a16="http://schemas.microsoft.com/office/drawing/2014/main" id="{EB097C98-A220-EF66-898A-7BCD68FEAE33}"/>
              </a:ext>
            </a:extLst>
          </p:cNvPr>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graphicFrame>
        <p:nvGraphicFramePr>
          <p:cNvPr id="4" name="Таблица 3">
            <a:extLst>
              <a:ext uri="{FF2B5EF4-FFF2-40B4-BE49-F238E27FC236}">
                <a16:creationId xmlns="" xmlns:a16="http://schemas.microsoft.com/office/drawing/2014/main" id="{561FAD05-A31F-0185-4D42-72F8BDDD51C4}"/>
              </a:ext>
            </a:extLst>
          </p:cNvPr>
          <p:cNvGraphicFramePr>
            <a:graphicFrameLocks noGrp="1"/>
          </p:cNvGraphicFramePr>
          <p:nvPr>
            <p:extLst>
              <p:ext uri="{D42A27DB-BD31-4B8C-83A1-F6EECF244321}">
                <p14:modId xmlns:p14="http://schemas.microsoft.com/office/powerpoint/2010/main" val="1245342144"/>
              </p:ext>
            </p:extLst>
          </p:nvPr>
        </p:nvGraphicFramePr>
        <p:xfrm>
          <a:off x="362342" y="785004"/>
          <a:ext cx="4389839" cy="5183859"/>
        </p:xfrm>
        <a:graphic>
          <a:graphicData uri="http://schemas.openxmlformats.org/drawingml/2006/table">
            <a:tbl>
              <a:tblPr firstRow="1" firstCol="1" bandRow="1"/>
              <a:tblGrid>
                <a:gridCol w="3690528">
                  <a:extLst>
                    <a:ext uri="{9D8B030D-6E8A-4147-A177-3AD203B41FA5}">
                      <a16:colId xmlns="" xmlns:a16="http://schemas.microsoft.com/office/drawing/2014/main" val="3580263184"/>
                    </a:ext>
                  </a:extLst>
                </a:gridCol>
                <a:gridCol w="699311">
                  <a:extLst>
                    <a:ext uri="{9D8B030D-6E8A-4147-A177-3AD203B41FA5}">
                      <a16:colId xmlns="" xmlns:a16="http://schemas.microsoft.com/office/drawing/2014/main" val="694390882"/>
                    </a:ext>
                  </a:extLst>
                </a:gridCol>
              </a:tblGrid>
              <a:tr h="248016">
                <a:tc>
                  <a:txBody>
                    <a:bodyPr/>
                    <a:lstStyle/>
                    <a:p>
                      <a:pPr algn="ctr">
                        <a:lnSpc>
                          <a:spcPct val="106000"/>
                        </a:lnSpc>
                      </a:pPr>
                      <a:r>
                        <a:rPr lang="ru-RU" sz="1200" b="1" dirty="0">
                          <a:effectLst/>
                          <a:latin typeface="Times New Roman CYR" panose="02020603050405020304" pitchFamily="18" charset="0"/>
                          <a:ea typeface="Times New Roman" panose="02020603050405020304" pitchFamily="18" charset="0"/>
                          <a:cs typeface="Times New Roman" panose="02020603050405020304" pitchFamily="18" charset="0"/>
                        </a:rPr>
                        <a:t>Импортозамещение. Виды деятельности</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b="1" kern="1200" dirty="0">
                          <a:solidFill>
                            <a:schemeClr val="tx1"/>
                          </a:solidFill>
                          <a:effectLst/>
                          <a:latin typeface="Times New Roman CYR" panose="02020603050405020304" pitchFamily="18" charset="0"/>
                          <a:ea typeface="Times New Roman" panose="02020603050405020304" pitchFamily="18" charset="0"/>
                          <a:cs typeface="Times New Roman" panose="02020603050405020304" pitchFamily="18" charset="0"/>
                        </a:rPr>
                        <a:t>ОКВЭД</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2763275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зерновых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01.11.1</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3491424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семян масличных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01.11.3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74314460"/>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овощей защищенного грунта</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01.13.12</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47678925"/>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столовых корнеплодных и клубнеплодных культур с высоким содержанием крахмала или инулина</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01.13.3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0160370"/>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семян свеклы (кроме семян сахарной свеклы) и семян кормовых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01.19.3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04637053"/>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Выращивание прочих плодовых и ягодных культур</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01.25.1</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8803162"/>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яиц сельскохозяйственной птицы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01.47.2</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56298343"/>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пищевых продуктов</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10</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17029584"/>
                  </a:ext>
                </a:extLst>
              </a:tr>
              <a:tr h="51350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безалкогольных напитков; производство упакованных питьевых вод, включая минеральные воды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11.07</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3853864"/>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текстильных изделий</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13</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7662332"/>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одежды</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14</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09838734"/>
                  </a:ext>
                </a:extLst>
              </a:tr>
              <a:tr h="248016">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кожи и изделий из кожи</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15</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3813255"/>
                  </a:ext>
                </a:extLst>
              </a:tr>
              <a:tr h="778988">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Обработка древесины и производство изделий из дерева и пробки, кроме мебели, производство изделий из соломки и материалов для плетения</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16</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02092962"/>
                  </a:ext>
                </a:extLst>
              </a:tr>
              <a:tr h="248016">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бумаги и бумажных изделий</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17</a:t>
                      </a:r>
                    </a:p>
                  </a:txBody>
                  <a:tcPr marL="22330" marR="2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57481020"/>
                  </a:ext>
                </a:extLst>
              </a:tr>
            </a:tbl>
          </a:graphicData>
        </a:graphic>
      </p:graphicFrame>
      <p:graphicFrame>
        <p:nvGraphicFramePr>
          <p:cNvPr id="5" name="Таблица 4">
            <a:extLst>
              <a:ext uri="{FF2B5EF4-FFF2-40B4-BE49-F238E27FC236}">
                <a16:creationId xmlns="" xmlns:a16="http://schemas.microsoft.com/office/drawing/2014/main" id="{C2C2109F-81C4-BAE2-8421-03065750CBD4}"/>
              </a:ext>
            </a:extLst>
          </p:cNvPr>
          <p:cNvGraphicFramePr>
            <a:graphicFrameLocks noGrp="1"/>
          </p:cNvGraphicFramePr>
          <p:nvPr>
            <p:extLst>
              <p:ext uri="{D42A27DB-BD31-4B8C-83A1-F6EECF244321}">
                <p14:modId xmlns:p14="http://schemas.microsoft.com/office/powerpoint/2010/main" val="4073774615"/>
              </p:ext>
            </p:extLst>
          </p:nvPr>
        </p:nvGraphicFramePr>
        <p:xfrm>
          <a:off x="4953000" y="785004"/>
          <a:ext cx="4389839" cy="5597556"/>
        </p:xfrm>
        <a:graphic>
          <a:graphicData uri="http://schemas.openxmlformats.org/drawingml/2006/table">
            <a:tbl>
              <a:tblPr firstRow="1" firstCol="1" bandRow="1"/>
              <a:tblGrid>
                <a:gridCol w="3690530">
                  <a:extLst>
                    <a:ext uri="{9D8B030D-6E8A-4147-A177-3AD203B41FA5}">
                      <a16:colId xmlns="" xmlns:a16="http://schemas.microsoft.com/office/drawing/2014/main" val="4291447941"/>
                    </a:ext>
                  </a:extLst>
                </a:gridCol>
                <a:gridCol w="699309">
                  <a:extLst>
                    <a:ext uri="{9D8B030D-6E8A-4147-A177-3AD203B41FA5}">
                      <a16:colId xmlns="" xmlns:a16="http://schemas.microsoft.com/office/drawing/2014/main" val="4012033122"/>
                    </a:ext>
                  </a:extLst>
                </a:gridCol>
              </a:tblGrid>
              <a:tr h="260605">
                <a:tc>
                  <a:txBody>
                    <a:bodyPr/>
                    <a:lstStyle/>
                    <a:p>
                      <a:pPr algn="ctr">
                        <a:lnSpc>
                          <a:spcPct val="106000"/>
                        </a:lnSpc>
                      </a:pPr>
                      <a:r>
                        <a:rPr lang="ru-RU" sz="1200" b="1" dirty="0">
                          <a:effectLst/>
                          <a:latin typeface="Times New Roman CYR" panose="02020603050405020304" pitchFamily="18" charset="0"/>
                          <a:ea typeface="Times New Roman" panose="02020603050405020304" pitchFamily="18" charset="0"/>
                          <a:cs typeface="Times New Roman" panose="02020603050405020304" pitchFamily="18" charset="0"/>
                        </a:rPr>
                        <a:t>Импортозамещение. Виды деятельности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32753" rtl="0" eaLnBrk="1" latinLnBrk="0" hangingPunct="1">
                        <a:lnSpc>
                          <a:spcPct val="106000"/>
                        </a:lnSpc>
                      </a:pPr>
                      <a:r>
                        <a:rPr lang="ru-RU" sz="1200" b="1" kern="1200" dirty="0">
                          <a:solidFill>
                            <a:schemeClr val="tx1"/>
                          </a:solidFill>
                          <a:effectLst/>
                          <a:latin typeface="Times New Roman CYR" panose="02020603050405020304" pitchFamily="18" charset="0"/>
                          <a:ea typeface="Times New Roman" panose="02020603050405020304" pitchFamily="18" charset="0"/>
                          <a:cs typeface="Times New Roman" panose="02020603050405020304" pitchFamily="18" charset="0"/>
                        </a:rPr>
                        <a:t>ОКВЭД</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38961246"/>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химических веществ и химических продуктов</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20</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27974350"/>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лекарственных средств и материалов, применяемых в медицинских целях</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21</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58656439"/>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резиновых и пластмассовых изделий</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22</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2521356"/>
                  </a:ext>
                </a:extLst>
              </a:tr>
              <a:tr h="276691">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прочей неметаллической минеральной продукции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23</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8268026"/>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металлургическое</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24</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5387896"/>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готовых металлических изделий, кроме машин и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25</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5814332"/>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компьютеров, электронных и оптических изделий</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26</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5232847"/>
                  </a:ext>
                </a:extLst>
              </a:tr>
              <a:tr h="276691">
                <a:tc>
                  <a:txBody>
                    <a:bodyPr/>
                    <a:lstStyle/>
                    <a:p>
                      <a:pP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электрического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27</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414900"/>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машин и оборудования, не включенных в другие группировки</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28</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9451981"/>
                  </a:ext>
                </a:extLst>
              </a:tr>
              <a:tr h="37692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автотранспортных средств, прицепов и полуприцепов</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29</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4218326"/>
                  </a:ext>
                </a:extLst>
              </a:tr>
              <a:tr h="572883">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летательных аппаратов, включая космические, и соответствующего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30.3</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37337785"/>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игр и игрушек</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a:effectLst/>
                          <a:latin typeface="Times New Roman CYR" panose="02020603050405020304" pitchFamily="18" charset="0"/>
                          <a:ea typeface="Times New Roman" panose="02020603050405020304" pitchFamily="18" charset="0"/>
                          <a:cs typeface="Times New Roman" panose="02020603050405020304" pitchFamily="18" charset="0"/>
                        </a:rPr>
                        <a:t>32.4</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7084202"/>
                  </a:ext>
                </a:extLst>
              </a:tr>
              <a:tr h="276691">
                <a:tc>
                  <a:txBody>
                    <a:bodyPr/>
                    <a:lstStyle/>
                    <a:p>
                      <a:pP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Производство медицинских инструментов и оборудования</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pPr>
                      <a:r>
                        <a:rPr lang="ru-RU" sz="1200" dirty="0">
                          <a:effectLst/>
                          <a:latin typeface="Times New Roman CYR" panose="02020603050405020304" pitchFamily="18" charset="0"/>
                          <a:ea typeface="Times New Roman" panose="02020603050405020304" pitchFamily="18" charset="0"/>
                          <a:cs typeface="Times New Roman" panose="02020603050405020304" pitchFamily="18" charset="0"/>
                        </a:rPr>
                        <a:t>32.5</a:t>
                      </a:r>
                    </a:p>
                  </a:txBody>
                  <a:tcPr marL="24859" marR="24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00583747"/>
                  </a:ext>
                </a:extLst>
              </a:tr>
            </a:tbl>
          </a:graphicData>
        </a:graphic>
      </p:graphicFrame>
    </p:spTree>
    <p:extLst>
      <p:ext uri="{BB962C8B-B14F-4D97-AF65-F5344CB8AC3E}">
        <p14:creationId xmlns:p14="http://schemas.microsoft.com/office/powerpoint/2010/main" val="214808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a:p>
        </p:txBody>
      </p:sp>
      <p:graphicFrame>
        <p:nvGraphicFramePr>
          <p:cNvPr id="4" name="Таблица 3">
            <a:extLst>
              <a:ext uri="{FF2B5EF4-FFF2-40B4-BE49-F238E27FC236}">
                <a16:creationId xmlns="" xmlns:a16="http://schemas.microsoft.com/office/drawing/2014/main" id="{C5457971-CA21-4DDF-A41B-2393F4054317}"/>
              </a:ext>
            </a:extLst>
          </p:cNvPr>
          <p:cNvGraphicFramePr>
            <a:graphicFrameLocks noGrp="1"/>
          </p:cNvGraphicFramePr>
          <p:nvPr>
            <p:extLst>
              <p:ext uri="{D42A27DB-BD31-4B8C-83A1-F6EECF244321}">
                <p14:modId xmlns:p14="http://schemas.microsoft.com/office/powerpoint/2010/main" val="1290567884"/>
              </p:ext>
            </p:extLst>
          </p:nvPr>
        </p:nvGraphicFramePr>
        <p:xfrm>
          <a:off x="1328468" y="1181843"/>
          <a:ext cx="7185804" cy="3644607"/>
        </p:xfrm>
        <a:graphic>
          <a:graphicData uri="http://schemas.openxmlformats.org/drawingml/2006/table">
            <a:tbl>
              <a:tblPr>
                <a:tableStyleId>{9D7B26C5-4107-4FEC-AEDC-1716B250A1EF}</a:tableStyleId>
              </a:tblPr>
              <a:tblGrid>
                <a:gridCol w="3381555">
                  <a:extLst>
                    <a:ext uri="{9D8B030D-6E8A-4147-A177-3AD203B41FA5}">
                      <a16:colId xmlns="" xmlns:a16="http://schemas.microsoft.com/office/drawing/2014/main" val="1351382252"/>
                    </a:ext>
                  </a:extLst>
                </a:gridCol>
                <a:gridCol w="1457864">
                  <a:extLst>
                    <a:ext uri="{9D8B030D-6E8A-4147-A177-3AD203B41FA5}">
                      <a16:colId xmlns="" xmlns:a16="http://schemas.microsoft.com/office/drawing/2014/main" val="4195935435"/>
                    </a:ext>
                  </a:extLst>
                </a:gridCol>
                <a:gridCol w="1216266">
                  <a:extLst>
                    <a:ext uri="{9D8B030D-6E8A-4147-A177-3AD203B41FA5}">
                      <a16:colId xmlns="" xmlns:a16="http://schemas.microsoft.com/office/drawing/2014/main" val="1271715071"/>
                    </a:ext>
                  </a:extLst>
                </a:gridCol>
                <a:gridCol w="1130119">
                  <a:extLst>
                    <a:ext uri="{9D8B030D-6E8A-4147-A177-3AD203B41FA5}">
                      <a16:colId xmlns="" xmlns:a16="http://schemas.microsoft.com/office/drawing/2014/main" val="3529015042"/>
                    </a:ext>
                  </a:extLst>
                </a:gridCol>
              </a:tblGrid>
              <a:tr h="326608">
                <a:tc>
                  <a:txBody>
                    <a:bodyPr/>
                    <a:lstStyle/>
                    <a:p>
                      <a:pPr marL="0" algn="l" defTabSz="914400" rtl="0" eaLnBrk="1" fontAlgn="ctr" latinLnBrk="0" hangingPunct="1"/>
                      <a:r>
                        <a:rPr lang="ru-RU" sz="1800" b="1" u="none" strike="noStrike" kern="1200" dirty="0">
                          <a:solidFill>
                            <a:schemeClr val="tx1"/>
                          </a:solidFill>
                          <a:effectLst/>
                        </a:rPr>
                        <a:t>Наименование программ</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rPr>
                        <a:t>Ставка</a:t>
                      </a:r>
                      <a:endParaRPr lang="ru-RU" sz="1800" b="1" u="none" strike="noStrike" kern="1200" dirty="0">
                        <a:solidFill>
                          <a:schemeClr val="tx1"/>
                        </a:solidFill>
                        <a:effectLst/>
                        <a:latin typeface="+mn-lt"/>
                        <a:ea typeface="+mn-ea"/>
                        <a:cs typeface="+mn-cs"/>
                      </a:endParaRP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млн. руб.</a:t>
                      </a:r>
                    </a:p>
                  </a:txBody>
                  <a:tcPr marL="9525" marR="9525" marT="9525" marB="0" anchor="ctr">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 </a:t>
                      </a:r>
                    </a:p>
                    <a:p>
                      <a:pPr marL="0" algn="ctr" defTabSz="914400" rtl="0" eaLnBrk="1" fontAlgn="ctr" latinLnBrk="0" hangingPunct="1"/>
                      <a:r>
                        <a:rPr lang="ru-RU" sz="1800" b="1" u="none" strike="noStrike" kern="1200" dirty="0">
                          <a:solidFill>
                            <a:schemeClr val="tx1"/>
                          </a:solidFill>
                          <a:effectLst/>
                          <a:latin typeface="+mn-lt"/>
                          <a:ea typeface="+mn-ea"/>
                          <a:cs typeface="+mn-cs"/>
                        </a:rPr>
                        <a:t>мес.</a:t>
                      </a:r>
                    </a:p>
                  </a:txBody>
                  <a:tcPr marL="9525" marR="9525" marT="9525" marB="0" anchor="ctr">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22484331"/>
                  </a:ext>
                </a:extLst>
              </a:tr>
              <a:tr h="342938">
                <a:tc>
                  <a:txBody>
                    <a:bodyPr/>
                    <a:lstStyle/>
                    <a:p>
                      <a:pPr marL="0" algn="l" defTabSz="914400" rtl="0" eaLnBrk="1" fontAlgn="ctr" latinLnBrk="0" hangingPunct="1"/>
                      <a:r>
                        <a:rPr lang="ru-RU" sz="1800" b="0" u="none" strike="noStrike" kern="1200" dirty="0">
                          <a:solidFill>
                            <a:schemeClr val="tx1"/>
                          </a:solidFill>
                          <a:effectLst/>
                        </a:rPr>
                        <a:t>Социальный бизнес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24</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900163725"/>
                  </a:ext>
                </a:extLst>
              </a:tr>
              <a:tr h="342938">
                <a:tc>
                  <a:txBody>
                    <a:bodyPr/>
                    <a:lstStyle/>
                    <a:p>
                      <a:pPr marL="0" algn="l" defTabSz="914400" rtl="0" eaLnBrk="1" fontAlgn="ctr" latinLnBrk="0" hangingPunct="1"/>
                      <a:r>
                        <a:rPr lang="ru-RU" sz="1800" b="0" u="none" strike="noStrike" kern="1200" dirty="0">
                          <a:solidFill>
                            <a:schemeClr val="tx1"/>
                          </a:solidFill>
                          <a:effectLst/>
                        </a:rPr>
                        <a:t>Импортозамещение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rPr>
                        <a:t>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3527594070"/>
                  </a:ext>
                </a:extLst>
              </a:tr>
              <a:tr h="342938">
                <a:tc>
                  <a:txBody>
                    <a:bodyPr/>
                    <a:lstStyle/>
                    <a:p>
                      <a:pPr marL="0" algn="l" defTabSz="914400" rtl="0" eaLnBrk="1" fontAlgn="ctr" latinLnBrk="0" hangingPunct="1"/>
                      <a:r>
                        <a:rPr lang="ru-RU" sz="1800" b="0" u="none" strike="noStrike" kern="1200" dirty="0">
                          <a:solidFill>
                            <a:schemeClr val="tx1"/>
                          </a:solidFill>
                          <a:effectLst/>
                        </a:rPr>
                        <a:t>Приоритетный</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FA6A5"/>
                    </a:solidFill>
                  </a:tcPr>
                </a:tc>
                <a:extLst>
                  <a:ext uri="{0D108BD9-81ED-4DB2-BD59-A6C34878D82A}">
                    <a16:rowId xmlns="" xmlns:a16="http://schemas.microsoft.com/office/drawing/2014/main" val="3211564722"/>
                  </a:ext>
                </a:extLst>
              </a:tr>
              <a:tr h="342938">
                <a:tc>
                  <a:txBody>
                    <a:bodyPr/>
                    <a:lstStyle/>
                    <a:p>
                      <a:pPr marL="0" algn="l" defTabSz="914400" rtl="0" eaLnBrk="1" fontAlgn="ctr" latinLnBrk="0" hangingPunct="1"/>
                      <a:r>
                        <a:rPr lang="ru-RU" sz="1800" b="0" u="none" strike="noStrike" kern="1200" dirty="0">
                          <a:solidFill>
                            <a:schemeClr val="tx1"/>
                          </a:solidFill>
                          <a:effectLst/>
                        </a:rPr>
                        <a:t>Начни свое дело</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2</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331368904"/>
                  </a:ext>
                </a:extLst>
              </a:tr>
              <a:tr h="342938">
                <a:tc>
                  <a:txBody>
                    <a:bodyPr/>
                    <a:lstStyle/>
                    <a:p>
                      <a:pPr marL="0" algn="l" defTabSz="914400" rtl="0" eaLnBrk="1" fontAlgn="ctr" latinLnBrk="0" hangingPunct="1"/>
                      <a:r>
                        <a:rPr lang="ru-RU" sz="1800" b="0" u="none" strike="noStrike" kern="1200" dirty="0">
                          <a:solidFill>
                            <a:schemeClr val="tx1"/>
                          </a:solidFill>
                          <a:effectLst/>
                        </a:rPr>
                        <a:t>«Самозанятым»</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7,5%</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0,5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81238615"/>
                  </a:ext>
                </a:extLst>
              </a:tr>
              <a:tr h="342938">
                <a:tc>
                  <a:txBody>
                    <a:bodyPr/>
                    <a:lstStyle/>
                    <a:p>
                      <a:pPr marL="0" algn="l" defTabSz="914400" rtl="0" eaLnBrk="1" fontAlgn="ctr" latinLnBrk="0" hangingPunct="1"/>
                      <a:r>
                        <a:rPr lang="ru-RU" sz="1800" b="0" u="none" strike="noStrike" kern="1200" dirty="0" err="1">
                          <a:solidFill>
                            <a:schemeClr val="tx1"/>
                          </a:solidFill>
                          <a:effectLst/>
                          <a:latin typeface="+mn-lt"/>
                          <a:ea typeface="+mn-ea"/>
                          <a:cs typeface="+mn-cs"/>
                        </a:rPr>
                        <a:t>Фудтрак</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7,5%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147670432"/>
                  </a:ext>
                </a:extLst>
              </a:tr>
              <a:tr h="342938">
                <a:tc>
                  <a:txBody>
                    <a:bodyPr/>
                    <a:lstStyle/>
                    <a:p>
                      <a:pPr marL="0" algn="l" defTabSz="914400" rtl="0" eaLnBrk="1" fontAlgn="ctr" latinLnBrk="0" hangingPunct="1"/>
                      <a:r>
                        <a:rPr lang="ru-RU" sz="1800" b="0" u="none" strike="noStrike" kern="1200" dirty="0">
                          <a:solidFill>
                            <a:schemeClr val="tx1"/>
                          </a:solidFill>
                          <a:effectLst/>
                        </a:rPr>
                        <a:t>Беззалоговый экспресс</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10%</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10</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60148650"/>
                  </a:ext>
                </a:extLst>
              </a:tr>
              <a:tr h="342938">
                <a:tc>
                  <a:txBody>
                    <a:bodyPr/>
                    <a:lstStyle/>
                    <a:p>
                      <a:pPr marL="0" algn="l" defTabSz="914400" rtl="0" eaLnBrk="1" fontAlgn="ctr" latinLnBrk="0" hangingPunct="1"/>
                      <a:r>
                        <a:rPr lang="ru-RU" sz="1800" b="0" u="none" strike="noStrike" kern="1200" dirty="0">
                          <a:solidFill>
                            <a:schemeClr val="tx1"/>
                          </a:solidFill>
                          <a:effectLst/>
                        </a:rPr>
                        <a:t>Общая программа</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 xmlns:a16="http://schemas.microsoft.com/office/drawing/2014/main" val="3197337228"/>
                  </a:ext>
                </a:extLst>
              </a:tr>
              <a:tr h="342938">
                <a:tc>
                  <a:txBody>
                    <a:bodyPr/>
                    <a:lstStyle/>
                    <a:p>
                      <a:pPr marL="0" algn="l" defTabSz="914400" rtl="0" eaLnBrk="1" fontAlgn="ctr" latinLnBrk="0" hangingPunct="1"/>
                      <a:r>
                        <a:rPr lang="ru-RU" sz="1800" b="0" u="none" strike="noStrike" kern="1200" dirty="0">
                          <a:solidFill>
                            <a:schemeClr val="tx1"/>
                          </a:solidFill>
                          <a:effectLst/>
                        </a:rPr>
                        <a:t>Рефинансирование</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rPr>
                        <a:t>12%</a:t>
                      </a:r>
                      <a:endParaRPr lang="ru-RU" sz="1800" b="0" u="none" strike="noStrike" kern="1200" dirty="0">
                        <a:solidFill>
                          <a:schemeClr val="tx1"/>
                        </a:solidFill>
                        <a:effectLst/>
                        <a:latin typeface="+mn-lt"/>
                        <a:ea typeface="+mn-ea"/>
                        <a:cs typeface="+mn-cs"/>
                      </a:endParaRP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5</a:t>
                      </a:r>
                    </a:p>
                  </a:txBody>
                  <a:tcPr marL="9525" marR="9525" marT="9525" marB="0" anchor="ctr">
                    <a:lnT w="1270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ru-RU" sz="1800" b="0" u="none" strike="noStrike" kern="1200" dirty="0">
                          <a:solidFill>
                            <a:schemeClr val="tx1"/>
                          </a:solidFill>
                          <a:effectLst/>
                          <a:latin typeface="+mn-lt"/>
                          <a:ea typeface="+mn-ea"/>
                          <a:cs typeface="+mn-cs"/>
                        </a:rPr>
                        <a:t>36</a:t>
                      </a:r>
                    </a:p>
                  </a:txBody>
                  <a:tcPr marL="9525" marR="9525" marT="9525" marB="0" anchor="ctr">
                    <a:lnT w="12700" cap="flat" cmpd="sng" algn="ctr">
                      <a:solidFill>
                        <a:schemeClr val="tx1"/>
                      </a:solidFill>
                      <a:prstDash val="sysDot"/>
                      <a:round/>
                      <a:headEnd type="none" w="med" len="med"/>
                      <a:tailEnd type="none" w="med" len="med"/>
                    </a:lnT>
                  </a:tcPr>
                </a:tc>
                <a:extLst>
                  <a:ext uri="{0D108BD9-81ED-4DB2-BD59-A6C34878D82A}">
                    <a16:rowId xmlns="" xmlns:a16="http://schemas.microsoft.com/office/drawing/2014/main" val="4163168409"/>
                  </a:ext>
                </a:extLst>
              </a:tr>
            </a:tbl>
          </a:graphicData>
        </a:graphic>
      </p:graphicFrame>
      <p:sp>
        <p:nvSpPr>
          <p:cNvPr id="5" name="TextBox 4"/>
          <p:cNvSpPr txBox="1"/>
          <p:nvPr/>
        </p:nvSpPr>
        <p:spPr>
          <a:xfrm>
            <a:off x="2856781" y="701462"/>
            <a:ext cx="4192438" cy="369332"/>
          </a:xfrm>
          <a:prstGeom prst="rect">
            <a:avLst/>
          </a:prstGeom>
          <a:noFill/>
        </p:spPr>
        <p:txBody>
          <a:bodyPr wrap="square" rtlCol="0">
            <a:spAutoFit/>
          </a:bodyPr>
          <a:lstStyle/>
          <a:p>
            <a:pPr algn="ctr" defTabSz="914400" fontAlgn="ctr"/>
            <a:r>
              <a:rPr lang="ru-RU" b="1" dirty="0">
                <a:latin typeface="+mn-lt"/>
                <a:cs typeface="+mn-cs"/>
              </a:rPr>
              <a:t>Свод продуктов</a:t>
            </a:r>
          </a:p>
        </p:txBody>
      </p:sp>
      <p:pic>
        <p:nvPicPr>
          <p:cNvPr id="7" name="Рисунок 6">
            <a:extLst>
              <a:ext uri="{FF2B5EF4-FFF2-40B4-BE49-F238E27FC236}">
                <a16:creationId xmlns="" xmlns:a16="http://schemas.microsoft.com/office/drawing/2014/main" id="{492A2D25-3308-406C-9F51-9604118EB1AE}"/>
              </a:ext>
            </a:extLst>
          </p:cNvPr>
          <p:cNvPicPr/>
          <p:nvPr/>
        </p:nvPicPr>
        <p:blipFill>
          <a:blip r:embed="rId2"/>
          <a:stretch>
            <a:fillRect/>
          </a:stretch>
        </p:blipFill>
        <p:spPr>
          <a:xfrm>
            <a:off x="3667610" y="4922512"/>
            <a:ext cx="2319122" cy="1657999"/>
          </a:xfrm>
          <a:prstGeom prst="rect">
            <a:avLst/>
          </a:prstGeom>
        </p:spPr>
      </p:pic>
      <p:pic>
        <p:nvPicPr>
          <p:cNvPr id="9" name="Рисунок 8">
            <a:extLst>
              <a:ext uri="{FF2B5EF4-FFF2-40B4-BE49-F238E27FC236}">
                <a16:creationId xmlns="" xmlns:a16="http://schemas.microsoft.com/office/drawing/2014/main" id="{5FA22AAA-E8DD-0AE7-303B-714ADE1E2B5F}"/>
              </a:ext>
            </a:extLst>
          </p:cNvPr>
          <p:cNvPicPr>
            <a:picLocks noChangeAspect="1"/>
          </p:cNvPicPr>
          <p:nvPr/>
        </p:nvPicPr>
        <p:blipFill rotWithShape="1">
          <a:blip r:embed="rId3"/>
          <a:srcRect l="18747" t="11288" r="19875" b="7007"/>
          <a:stretch/>
        </p:blipFill>
        <p:spPr bwMode="auto">
          <a:xfrm>
            <a:off x="949564" y="4936476"/>
            <a:ext cx="2495551" cy="1738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 xmlns:a16="http://schemas.microsoft.com/office/drawing/2014/main" id="{F93940F6-BE15-CA01-EF68-D4BB956A4EA4}"/>
              </a:ext>
            </a:extLst>
          </p:cNvPr>
          <p:cNvPicPr>
            <a:picLocks noChangeAspect="1"/>
          </p:cNvPicPr>
          <p:nvPr/>
        </p:nvPicPr>
        <p:blipFill rotWithShape="1">
          <a:blip r:embed="rId4"/>
          <a:srcRect l="21619" t="24189" r="34086" b="28238"/>
          <a:stretch/>
        </p:blipFill>
        <p:spPr bwMode="auto">
          <a:xfrm>
            <a:off x="6245525" y="4908550"/>
            <a:ext cx="2604546"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873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354E2EB-7223-0F47-5217-807A26A2A7A7}"/>
              </a:ext>
            </a:extLst>
          </p:cNvPr>
          <p:cNvSpPr>
            <a:spLocks noGrp="1"/>
          </p:cNvSpPr>
          <p:nvPr>
            <p:ph type="title"/>
          </p:nvPr>
        </p:nvSpPr>
        <p:spPr>
          <a:xfrm>
            <a:off x="131763" y="263525"/>
            <a:ext cx="9240837" cy="307777"/>
          </a:xfrm>
        </p:spPr>
        <p:txBody>
          <a:bodyPr/>
          <a:lstStyle/>
          <a:p>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a:extLst>
              <a:ext uri="{FF2B5EF4-FFF2-40B4-BE49-F238E27FC236}">
                <a16:creationId xmlns="" xmlns:a16="http://schemas.microsoft.com/office/drawing/2014/main" id="{C02383A7-2302-1DBF-22AA-6C0A393A1D1F}"/>
              </a:ext>
            </a:extLst>
          </p:cNvPr>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sp>
        <p:nvSpPr>
          <p:cNvPr id="5" name="TextBox 4">
            <a:extLst>
              <a:ext uri="{FF2B5EF4-FFF2-40B4-BE49-F238E27FC236}">
                <a16:creationId xmlns="" xmlns:a16="http://schemas.microsoft.com/office/drawing/2014/main" id="{52EFEB96-889D-8DC8-8A02-9EA02701DD79}"/>
              </a:ext>
            </a:extLst>
          </p:cNvPr>
          <p:cNvSpPr txBox="1"/>
          <p:nvPr/>
        </p:nvSpPr>
        <p:spPr>
          <a:xfrm>
            <a:off x="379621" y="1585028"/>
            <a:ext cx="8867896" cy="4467057"/>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ru-RU" sz="2400" dirty="0">
                <a:solidFill>
                  <a:srgbClr val="273E61"/>
                </a:solidFill>
                <a:latin typeface="Plex Sans Medium"/>
              </a:rPr>
              <a:t>Резидент промышленного (индустриального) парка</a:t>
            </a:r>
          </a:p>
          <a:p>
            <a:pPr marL="342900" indent="-342900">
              <a:lnSpc>
                <a:spcPct val="150000"/>
              </a:lnSpc>
              <a:buFont typeface="Wingdings" panose="05000000000000000000" pitchFamily="2" charset="2"/>
              <a:buChar char="v"/>
            </a:pPr>
            <a:r>
              <a:rPr lang="ru-RU" sz="2400" dirty="0">
                <a:solidFill>
                  <a:srgbClr val="273E61"/>
                </a:solidFill>
                <a:latin typeface="Plex Sans Medium"/>
              </a:rPr>
              <a:t>Экспортная деятельность</a:t>
            </a:r>
          </a:p>
          <a:p>
            <a:pPr marL="342900" indent="-342900">
              <a:lnSpc>
                <a:spcPct val="150000"/>
              </a:lnSpc>
              <a:buFont typeface="Wingdings" panose="05000000000000000000" pitchFamily="2" charset="2"/>
              <a:buChar char="v"/>
            </a:pPr>
            <a:r>
              <a:rPr lang="ru-RU" sz="2400" b="1" dirty="0">
                <a:solidFill>
                  <a:srgbClr val="C00000"/>
                </a:solidFill>
                <a:latin typeface="Plex Sans Medium"/>
              </a:rPr>
              <a:t>Женский бизнес</a:t>
            </a:r>
          </a:p>
          <a:p>
            <a:pPr marL="342900" indent="-342900">
              <a:lnSpc>
                <a:spcPct val="150000"/>
              </a:lnSpc>
              <a:buFont typeface="Wingdings" panose="05000000000000000000" pitchFamily="2" charset="2"/>
              <a:buChar char="v"/>
            </a:pPr>
            <a:r>
              <a:rPr lang="ru-RU" sz="2400" dirty="0">
                <a:solidFill>
                  <a:srgbClr val="273E61"/>
                </a:solidFill>
                <a:latin typeface="Plex Sans Medium"/>
              </a:rPr>
              <a:t>Сельскохозяйственный производственный кооперативом</a:t>
            </a:r>
          </a:p>
          <a:p>
            <a:pPr marL="342900" indent="-342900">
              <a:lnSpc>
                <a:spcPct val="150000"/>
              </a:lnSpc>
              <a:buFont typeface="Wingdings" panose="05000000000000000000" pitchFamily="2" charset="2"/>
              <a:buChar char="v"/>
            </a:pPr>
            <a:r>
              <a:rPr lang="ru-RU" sz="2400" dirty="0">
                <a:solidFill>
                  <a:srgbClr val="273E61"/>
                </a:solidFill>
                <a:latin typeface="Plex Sans Medium"/>
              </a:rPr>
              <a:t>Туризм, экология или спорт</a:t>
            </a:r>
          </a:p>
          <a:p>
            <a:pPr marL="342900" indent="-342900">
              <a:lnSpc>
                <a:spcPct val="150000"/>
              </a:lnSpc>
              <a:buFont typeface="Wingdings" panose="05000000000000000000" pitchFamily="2" charset="2"/>
              <a:buChar char="v"/>
            </a:pPr>
            <a:r>
              <a:rPr lang="ru-RU" sz="2400" b="1" dirty="0">
                <a:solidFill>
                  <a:srgbClr val="C00000"/>
                </a:solidFill>
                <a:latin typeface="Plex Sans Medium"/>
              </a:rPr>
              <a:t>Молодежный бизнес (физическое лицо до 35 лет)</a:t>
            </a:r>
          </a:p>
          <a:p>
            <a:pPr marL="342900" indent="-342900">
              <a:lnSpc>
                <a:spcPct val="150000"/>
              </a:lnSpc>
              <a:buFont typeface="Wingdings" panose="05000000000000000000" pitchFamily="2" charset="2"/>
              <a:buChar char="v"/>
            </a:pPr>
            <a:r>
              <a:rPr lang="ru-RU" sz="2400" dirty="0">
                <a:solidFill>
                  <a:srgbClr val="273E61"/>
                </a:solidFill>
                <a:latin typeface="Plex Sans Medium"/>
              </a:rPr>
              <a:t>Предприятие создано физическим лицом старше 45 лет и действующее менее 1 года</a:t>
            </a:r>
          </a:p>
        </p:txBody>
      </p:sp>
      <p:sp>
        <p:nvSpPr>
          <p:cNvPr id="6" name="TextBox 5">
            <a:extLst>
              <a:ext uri="{FF2B5EF4-FFF2-40B4-BE49-F238E27FC236}">
                <a16:creationId xmlns="" xmlns:a16="http://schemas.microsoft.com/office/drawing/2014/main" id="{9D794039-E692-9537-AD4D-FBFCD4394273}"/>
              </a:ext>
            </a:extLst>
          </p:cNvPr>
          <p:cNvSpPr txBox="1"/>
          <p:nvPr/>
        </p:nvSpPr>
        <p:spPr>
          <a:xfrm>
            <a:off x="2993366" y="878110"/>
            <a:ext cx="4677499" cy="400110"/>
          </a:xfrm>
          <a:prstGeom prst="rect">
            <a:avLst/>
          </a:prstGeom>
          <a:noFill/>
        </p:spPr>
        <p:txBody>
          <a:bodyPr wrap="none" rtlCol="0">
            <a:spAutoFit/>
          </a:bodyPr>
          <a:lstStyle/>
          <a:p>
            <a:r>
              <a:rPr lang="ru-RU" sz="2000" b="1" dirty="0"/>
              <a:t>Приоритетные виды деятельности</a:t>
            </a:r>
          </a:p>
        </p:txBody>
      </p:sp>
    </p:spTree>
    <p:extLst>
      <p:ext uri="{BB962C8B-B14F-4D97-AF65-F5344CB8AC3E}">
        <p14:creationId xmlns:p14="http://schemas.microsoft.com/office/powerpoint/2010/main" val="1621515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9837</TotalTime>
  <Words>1434</Words>
  <Application>Microsoft Office PowerPoint</Application>
  <PresentationFormat>Лист A4 (210x297 мм)</PresentationFormat>
  <Paragraphs>614</Paragraphs>
  <Slides>27</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27</vt:i4>
      </vt:variant>
    </vt:vector>
  </HeadingPairs>
  <TitlesOfParts>
    <vt:vector size="37" baseType="lpstr">
      <vt:lpstr>ＭＳ Ｐゴシック</vt:lpstr>
      <vt:lpstr>Arial</vt:lpstr>
      <vt:lpstr>Arial Narrow</vt:lpstr>
      <vt:lpstr>Calibri</vt:lpstr>
      <vt:lpstr>Century Gothic</vt:lpstr>
      <vt:lpstr>Plex Sans Medium</vt:lpstr>
      <vt:lpstr>Times New Roman</vt:lpstr>
      <vt:lpstr>Times New Roman CYR</vt:lpstr>
      <vt:lpstr>Wingdings</vt:lpstr>
      <vt:lpstr>5_Universal Template_RU</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Гарантийный фонд Московской области</vt:lpstr>
      <vt:lpstr>Гарантийный фонд Московской области</vt:lpstr>
      <vt:lpstr>Гарантийный фонд Московской области</vt:lpstr>
      <vt:lpstr>МКК Московский областной фонд микрофинансирования</vt:lpstr>
      <vt:lpstr>Гарантийный фонд Московской области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user</cp:lastModifiedBy>
  <cp:revision>790</cp:revision>
  <cp:lastPrinted>2022-06-22T07:37:54Z</cp:lastPrinted>
  <dcterms:created xsi:type="dcterms:W3CDTF">2014-02-04T07:17:20Z</dcterms:created>
  <dcterms:modified xsi:type="dcterms:W3CDTF">2022-11-02T05:39:16Z</dcterms:modified>
</cp:coreProperties>
</file>